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674" r:id="rId5"/>
  </p:sldMasterIdLst>
  <p:notesMasterIdLst>
    <p:notesMasterId r:id="rId25"/>
  </p:notesMasterIdLst>
  <p:sldIdLst>
    <p:sldId id="294" r:id="rId6"/>
    <p:sldId id="399" r:id="rId7"/>
    <p:sldId id="290" r:id="rId8"/>
    <p:sldId id="395" r:id="rId9"/>
    <p:sldId id="291" r:id="rId10"/>
    <p:sldId id="391" r:id="rId11"/>
    <p:sldId id="258" r:id="rId12"/>
    <p:sldId id="265" r:id="rId13"/>
    <p:sldId id="259" r:id="rId14"/>
    <p:sldId id="269" r:id="rId15"/>
    <p:sldId id="280" r:id="rId16"/>
    <p:sldId id="282" r:id="rId17"/>
    <p:sldId id="397" r:id="rId18"/>
    <p:sldId id="285" r:id="rId19"/>
    <p:sldId id="286" r:id="rId20"/>
    <p:sldId id="287" r:id="rId21"/>
    <p:sldId id="288" r:id="rId22"/>
    <p:sldId id="284" r:id="rId23"/>
    <p:sldId id="392" r:id="rId24"/>
  </p:sldIdLst>
  <p:sldSz cx="12192000" cy="6858000"/>
  <p:notesSz cx="7010400" cy="9296400"/>
  <p:embeddedFontLst>
    <p:embeddedFont>
      <p:font typeface="Britannic Bold" panose="020B0903060703020204" pitchFamily="34" charset="0"/>
      <p:regular r:id="rId26"/>
    </p:embeddedFon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Century Gothic" panose="020B0502020202020204" pitchFamily="34" charset="0"/>
      <p:regular r:id="rId33"/>
      <p:bold r:id="rId34"/>
      <p:italic r:id="rId35"/>
      <p:boldItalic r:id="rId3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9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0" autoAdjust="0"/>
    <p:restoredTop sz="94660"/>
  </p:normalViewPr>
  <p:slideViewPr>
    <p:cSldViewPr snapToGrid="0">
      <p:cViewPr varScale="1">
        <p:scale>
          <a:sx n="114" d="100"/>
          <a:sy n="114" d="100"/>
        </p:scale>
        <p:origin x="474" y="114"/>
      </p:cViewPr>
      <p:guideLst>
        <p:guide orient="horz" pos="2160"/>
        <p:guide pos="3792"/>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font" Target="fonts/font9.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3.xml"/><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21:53:41.681"/>
    </inkml:context>
    <inkml:brush xml:id="br0">
      <inkml:brushProperty name="width" value="0.05" units="cm"/>
      <inkml:brushProperty name="height" value="0.05" units="cm"/>
      <inkml:brushProperty name="color" value="#FFFFFF"/>
    </inkml:brush>
  </inkml:definitions>
  <inkml:trace contextRef="#ctx0" brushRef="#br0">507 90 24575,'-94'-2'0,"-101"4"0,124 10 0,50-7 0,0-2 0,-33 2 0,34-6 0,-9 1 0,28 6 0,14 8 0,77 67 0,-61-52 0,1-2 0,2-1 0,64 41 0,-91-65 0,0 0 0,-1 0 0,1 0 0,0-1 0,0 1 0,0-1 0,1 0 0,-1-1 0,0 1 0,0-1 0,0 0 0,0-1 0,1 1 0,-1-1 0,0 0 0,5-2 0,8-3 0,-1-1 0,0 0 0,20-13 0,4-2 0,97-35 0,-134 54 0,0 1 0,0-1 0,-1 0 0,1 0 0,-1 0 0,0 0 0,0-1 0,0 1 0,0-1 0,0 0 0,-1 0 0,1 0 0,-1 0 0,0 0 0,-1-1 0,1 1 0,-1-1 0,0 1 0,0-1 0,0 1 0,-1-1 0,1 1 0,-1-1 0,0 0 0,0 1 0,-2-9 0,0 1 0,0 1 0,-1-1 0,0 1 0,-1 0 0,0 0 0,-1 1 0,0-1 0,0 1 0,-11-15 0,15 24 0,1 0 0,-1 0 0,0 0 0,1 0 0,-1 0 0,0 1 0,1-1 0,-1 0 0,0 0 0,0 1 0,0-1 0,0 0 0,0 1 0,0-1 0,0 1 0,0-1 0,0 1 0,0-1 0,0 1 0,0 0 0,0 0 0,-2-1 0,2 2 0,0-1 0,1 1 0,-1-1 0,0 1 0,0-1 0,0 1 0,1-1 0,-1 1 0,0 0 0,1-1 0,-1 1 0,0 0 0,1 0 0,-1 0 0,1-1 0,-1 1 0,1 0 0,0 0 0,-1 0 0,1 1 0,-12 57 0,8 196 0,3-37 0,1-218 0,0 0 0,0 1 0,0-1 0,0 0 0,0 0 0,0 1 0,0-1 0,0 0 0,0 1 0,0-1 0,0 0 0,0 0 0,0 1 0,0-1 0,0 0 0,0 0 0,0 1 0,0-1 0,0 0 0,0 0 0,-1 1 0,1-1 0,0 0 0,0 0 0,0 1 0,0-1 0,-1 0 0,1 0 0,0 0 0,0 0 0,0 1 0,-1-1 0,1 0 0,0 0 0,0 0 0,-1 0 0,1 0 0,0 0 0,0 1 0,-1-1 0,1 0 0,0 0 0,0 0 0,-1 0 0,1 0 0,0 0 0,0 0 0,-1 0 0,1 0 0,-14-13 0,-10-24 0,24 37 0,-31-64-1365,20 35-5461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21:53:46.823"/>
    </inkml:context>
    <inkml:brush xml:id="br0">
      <inkml:brushProperty name="width" value="0.05" units="cm"/>
      <inkml:brushProperty name="height" value="0.05" units="cm"/>
      <inkml:brushProperty name="color" value="#FFFFFF"/>
    </inkml:brush>
  </inkml:definitions>
  <inkml:trace contextRef="#ctx0" brushRef="#br0">1 1 24575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17T21:35:48.515"/>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00B5463-72B9-4101-B002-EADC0E123B49}" type="datetimeFigureOut">
              <a:rPr lang="en-US" smtClean="0"/>
              <a:t>10/25/2023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9309A8D-FF6E-4110-9F5D-3EBAF1F4CE07}" type="slidenum">
              <a:rPr lang="en-US" smtClean="0"/>
              <a:t>‹#›</a:t>
            </a:fld>
            <a:endParaRPr lang="en-US" dirty="0"/>
          </a:p>
        </p:txBody>
      </p:sp>
    </p:spTree>
    <p:extLst>
      <p:ext uri="{BB962C8B-B14F-4D97-AF65-F5344CB8AC3E}">
        <p14:creationId xmlns:p14="http://schemas.microsoft.com/office/powerpoint/2010/main" val="1452267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2FDC5E8-0B8D-4411-90D9-7F35AC27BEA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0832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FDC5E8-0B8D-4411-90D9-7F35AC27BEAD}" type="slidenum">
              <a:rPr lang="en-US" smtClean="0"/>
              <a:t>2</a:t>
            </a:fld>
            <a:endParaRPr lang="en-US" dirty="0"/>
          </a:p>
        </p:txBody>
      </p:sp>
    </p:spTree>
    <p:extLst>
      <p:ext uri="{BB962C8B-B14F-4D97-AF65-F5344CB8AC3E}">
        <p14:creationId xmlns:p14="http://schemas.microsoft.com/office/powerpoint/2010/main" val="4062521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FDC5E8-0B8D-4411-90D9-7F35AC27BEAD}" type="slidenum">
              <a:rPr lang="en-US" smtClean="0"/>
              <a:t>6</a:t>
            </a:fld>
            <a:endParaRPr lang="en-US" dirty="0"/>
          </a:p>
        </p:txBody>
      </p:sp>
    </p:spTree>
    <p:extLst>
      <p:ext uri="{BB962C8B-B14F-4D97-AF65-F5344CB8AC3E}">
        <p14:creationId xmlns:p14="http://schemas.microsoft.com/office/powerpoint/2010/main" val="1664803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FDC5E8-0B8D-4411-90D9-7F35AC27BEAD}" type="slidenum">
              <a:rPr lang="en-US" smtClean="0"/>
              <a:t>13</a:t>
            </a:fld>
            <a:endParaRPr lang="en-US" dirty="0"/>
          </a:p>
        </p:txBody>
      </p:sp>
    </p:spTree>
    <p:extLst>
      <p:ext uri="{BB962C8B-B14F-4D97-AF65-F5344CB8AC3E}">
        <p14:creationId xmlns:p14="http://schemas.microsoft.com/office/powerpoint/2010/main" val="285964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FDC5E8-0B8D-4411-90D9-7F35AC27BEAD}" type="slidenum">
              <a:rPr lang="en-US" smtClean="0"/>
              <a:t>19</a:t>
            </a:fld>
            <a:endParaRPr lang="en-US" dirty="0"/>
          </a:p>
        </p:txBody>
      </p:sp>
    </p:spTree>
    <p:extLst>
      <p:ext uri="{BB962C8B-B14F-4D97-AF65-F5344CB8AC3E}">
        <p14:creationId xmlns:p14="http://schemas.microsoft.com/office/powerpoint/2010/main" val="285964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608039"/>
            <a:ext cx="10058400" cy="3020568"/>
          </a:xfrm>
        </p:spPr>
        <p:txBody>
          <a:bodyPr anchor="b">
            <a:no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894403"/>
            <a:ext cx="10058400" cy="775557"/>
          </a:xfrm>
        </p:spPr>
        <p:txBody>
          <a:bodyPr lIns="91440" rIns="91440">
            <a:no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793905"/>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175" y="6400800"/>
            <a:ext cx="12188825" cy="4572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3175" y="457854"/>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0" y="0"/>
            <a:ext cx="12188825" cy="4572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5454" y="6339755"/>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608039"/>
            <a:ext cx="10058400" cy="3020568"/>
          </a:xfrm>
        </p:spPr>
        <p:txBody>
          <a:bodyPr anchor="b">
            <a:no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894403"/>
            <a:ext cx="10058400" cy="775557"/>
          </a:xfrm>
        </p:spPr>
        <p:txBody>
          <a:bodyPr lIns="91440" rIns="91440">
            <a:no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5" name="Rectangle 14"/>
          <p:cNvSpPr/>
          <p:nvPr/>
        </p:nvSpPr>
        <p:spPr>
          <a:xfrm>
            <a:off x="3175" y="6400800"/>
            <a:ext cx="12188825" cy="4572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3175" y="457854"/>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0" y="0"/>
            <a:ext cx="12188825" cy="4572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5433" y="6339755"/>
            <a:ext cx="12207240"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38766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080" y="2360459"/>
            <a:ext cx="10972800" cy="2137083"/>
          </a:xfrm>
        </p:spPr>
        <p:txBody>
          <a:bodyPr wrap="square" anchor="ctr" anchorCtr="0">
            <a:noAutofit/>
          </a:bodyPr>
          <a:lstStyle>
            <a:lvl1pPr>
              <a:lnSpc>
                <a:spcPct val="85000"/>
              </a:lnSpc>
              <a:defRPr sz="8000" b="1" cap="all" spc="300" baseline="0">
                <a:solidFill>
                  <a:schemeClr val="tx1">
                    <a:lumMod val="85000"/>
                    <a:lumOff val="15000"/>
                  </a:schemeClr>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0" name="Rectangle 9"/>
          <p:cNvSpPr/>
          <p:nvPr/>
        </p:nvSpPr>
        <p:spPr>
          <a:xfrm>
            <a:off x="0" y="5556738"/>
            <a:ext cx="12188825" cy="1301262"/>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5" y="5489503"/>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0" y="0"/>
            <a:ext cx="12188825" cy="1301262"/>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3175" y="1301262"/>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8387" y="2164385"/>
            <a:ext cx="10058400" cy="1450757"/>
          </a:xfrm>
        </p:spPr>
        <p:txBody>
          <a:bodyPr>
            <a:noAutofit/>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
        <p:nvSpPr>
          <p:cNvPr id="10" name="Rectangle 9"/>
          <p:cNvSpPr/>
          <p:nvPr/>
        </p:nvSpPr>
        <p:spPr>
          <a:xfrm>
            <a:off x="0" y="5556738"/>
            <a:ext cx="12188825" cy="1301262"/>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5" y="5489503"/>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10" name="Rectangle 9"/>
          <p:cNvSpPr/>
          <p:nvPr/>
        </p:nvSpPr>
        <p:spPr>
          <a:xfrm rot="10800000">
            <a:off x="0" y="0"/>
            <a:ext cx="12188825" cy="1301262"/>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rot="10800000">
            <a:off x="15" y="1298233"/>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5">
            <a:extLst>
              <a:ext uri="{FF2B5EF4-FFF2-40B4-BE49-F238E27FC236}">
                <a16:creationId xmlns:a16="http://schemas.microsoft.com/office/drawing/2014/main" id="{E3FD81B9-6DF6-48B9-AFAD-3A7ED5D05A76}"/>
              </a:ext>
            </a:extLst>
          </p:cNvPr>
          <p:cNvSpPr>
            <a:spLocks noGrp="1"/>
          </p:cNvSpPr>
          <p:nvPr>
            <p:ph type="sldNum" sz="quarter" idx="12"/>
          </p:nvPr>
        </p:nvSpPr>
        <p:spPr>
          <a:xfrm>
            <a:off x="10433858" y="6198528"/>
            <a:ext cx="1312025" cy="365125"/>
          </a:xfrm>
        </p:spPr>
        <p:txBody>
          <a:bodyPr/>
          <a:lstStyle>
            <a:lvl1pPr>
              <a:defRPr sz="120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3062631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8"/>
            <a:ext cx="3200400" cy="5710845"/>
          </a:xfrm>
        </p:spPr>
        <p:txBody>
          <a:bodyPr anchor="t" anchorCtr="0">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571998" y="457200"/>
            <a:ext cx="7132320" cy="5852160"/>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Content with Caption">
    <p:spTree>
      <p:nvGrpSpPr>
        <p:cNvPr id="1" name=""/>
        <p:cNvGrpSpPr/>
        <p:nvPr/>
      </p:nvGrpSpPr>
      <p:grpSpPr>
        <a:xfrm>
          <a:off x="0" y="0"/>
          <a:ext cx="0" cy="0"/>
          <a:chOff x="0" y="0"/>
          <a:chExt cx="0" cy="0"/>
        </a:xfrm>
      </p:grpSpPr>
      <p:grpSp>
        <p:nvGrpSpPr>
          <p:cNvPr id="4" name="Group 3"/>
          <p:cNvGrpSpPr/>
          <p:nvPr/>
        </p:nvGrpSpPr>
        <p:grpSpPr>
          <a:xfrm rot="10800000">
            <a:off x="8087937" y="-1522"/>
            <a:ext cx="4104063" cy="6858000"/>
            <a:chOff x="16" y="0"/>
            <a:chExt cx="4104063" cy="6858000"/>
          </a:xfrm>
        </p:grpSpPr>
        <p:sp>
          <p:nvSpPr>
            <p:cNvPr id="8" name="Rectangle 7"/>
            <p:cNvSpPr/>
            <p:nvPr/>
          </p:nvSpPr>
          <p:spPr>
            <a:xfrm>
              <a:off x="16" y="0"/>
              <a:ext cx="4050791" cy="6858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571772" y="642712"/>
            <a:ext cx="3200400" cy="5710845"/>
          </a:xfrm>
        </p:spPr>
        <p:txBody>
          <a:bodyPr anchor="t" anchorCtr="0">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1721" y="501397"/>
            <a:ext cx="7132320" cy="5852160"/>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1650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Vertical Title and Text">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608039"/>
            <a:ext cx="10058400" cy="3020568"/>
          </a:xfrm>
        </p:spPr>
        <p:txBody>
          <a:bodyPr anchor="b">
            <a:no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100051" y="4894403"/>
            <a:ext cx="10058400" cy="775557"/>
          </a:xfrm>
        </p:spPr>
        <p:txBody>
          <a:bodyPr lIns="91440" rIns="91440">
            <a:no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793905"/>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3175" y="6400800"/>
            <a:ext cx="12188825" cy="4572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userDrawn="1"/>
        </p:nvSpPr>
        <p:spPr>
          <a:xfrm>
            <a:off x="3175" y="457854"/>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userDrawn="1"/>
        </p:nvSpPr>
        <p:spPr>
          <a:xfrm>
            <a:off x="0" y="0"/>
            <a:ext cx="12188825" cy="4572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userDrawn="1"/>
        </p:nvSpPr>
        <p:spPr>
          <a:xfrm>
            <a:off x="5454" y="6339755"/>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59816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608039"/>
            <a:ext cx="10058400" cy="3020568"/>
          </a:xfrm>
        </p:spPr>
        <p:txBody>
          <a:bodyPr anchor="b">
            <a:no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1100051" y="4894403"/>
            <a:ext cx="10058400" cy="775557"/>
          </a:xfrm>
        </p:spPr>
        <p:txBody>
          <a:bodyPr lIns="91440" rIns="91440">
            <a:no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5" name="Rectangle 14"/>
          <p:cNvSpPr/>
          <p:nvPr userDrawn="1"/>
        </p:nvSpPr>
        <p:spPr>
          <a:xfrm>
            <a:off x="3175" y="6400800"/>
            <a:ext cx="12188825" cy="4572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userDrawn="1"/>
        </p:nvSpPr>
        <p:spPr>
          <a:xfrm>
            <a:off x="3175" y="457854"/>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userDrawn="1"/>
        </p:nvSpPr>
        <p:spPr>
          <a:xfrm>
            <a:off x="0" y="0"/>
            <a:ext cx="12188825" cy="4572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userDrawn="1"/>
        </p:nvSpPr>
        <p:spPr>
          <a:xfrm>
            <a:off x="-5433" y="6339755"/>
            <a:ext cx="12207240"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10966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extLst>
      <p:ext uri="{BB962C8B-B14F-4D97-AF65-F5344CB8AC3E}">
        <p14:creationId xmlns:p14="http://schemas.microsoft.com/office/powerpoint/2010/main" val="4897250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080" y="2360459"/>
            <a:ext cx="10972800" cy="2137083"/>
          </a:xfrm>
        </p:spPr>
        <p:txBody>
          <a:bodyPr wrap="square" anchor="ctr" anchorCtr="0">
            <a:noAutofit/>
          </a:bodyPr>
          <a:lstStyle>
            <a:lvl1pPr>
              <a:lnSpc>
                <a:spcPct val="85000"/>
              </a:lnSpc>
              <a:defRPr sz="8000" b="1" cap="all" spc="300" baseline="0">
                <a:solidFill>
                  <a:schemeClr val="tx1">
                    <a:lumMod val="85000"/>
                    <a:lumOff val="15000"/>
                  </a:schemeClr>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10" name="Rectangle 9"/>
          <p:cNvSpPr/>
          <p:nvPr userDrawn="1"/>
        </p:nvSpPr>
        <p:spPr>
          <a:xfrm>
            <a:off x="0" y="5556738"/>
            <a:ext cx="12188825" cy="1301262"/>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a:off x="15" y="5489503"/>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userDrawn="1"/>
        </p:nvSpPr>
        <p:spPr>
          <a:xfrm>
            <a:off x="0" y="0"/>
            <a:ext cx="12188825" cy="1301262"/>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userDrawn="1"/>
        </p:nvSpPr>
        <p:spPr>
          <a:xfrm>
            <a:off x="3175" y="1301262"/>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10939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dirty="0"/>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833094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9023363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68387" y="2164385"/>
            <a:ext cx="10058400" cy="1450757"/>
          </a:xfrm>
        </p:spPr>
        <p:txBody>
          <a:bodyPr>
            <a:noAutofit/>
          </a:bodyPr>
          <a:lstStyle/>
          <a:p>
            <a:r>
              <a:rPr lang="en-US" dirty="0"/>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1719030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
        <p:nvSpPr>
          <p:cNvPr id="10" name="Rectangle 9"/>
          <p:cNvSpPr/>
          <p:nvPr userDrawn="1"/>
        </p:nvSpPr>
        <p:spPr>
          <a:xfrm>
            <a:off x="0" y="5556738"/>
            <a:ext cx="12188825" cy="1301262"/>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a:off x="15" y="5489503"/>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009532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10" name="Rectangle 9"/>
          <p:cNvSpPr/>
          <p:nvPr userDrawn="1"/>
        </p:nvSpPr>
        <p:spPr>
          <a:xfrm rot="10800000">
            <a:off x="0" y="0"/>
            <a:ext cx="12188825" cy="1301262"/>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0800000">
            <a:off x="15" y="1298233"/>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5">
            <a:extLst>
              <a:ext uri="{FF2B5EF4-FFF2-40B4-BE49-F238E27FC236}">
                <a16:creationId xmlns:a16="http://schemas.microsoft.com/office/drawing/2014/main" id="{E3FD81B9-6DF6-48B9-AFAD-3A7ED5D05A76}"/>
              </a:ext>
            </a:extLst>
          </p:cNvPr>
          <p:cNvSpPr>
            <a:spLocks noGrp="1"/>
          </p:cNvSpPr>
          <p:nvPr>
            <p:ph type="sldNum" sz="quarter" idx="12"/>
          </p:nvPr>
        </p:nvSpPr>
        <p:spPr>
          <a:xfrm>
            <a:off x="10433858" y="6198528"/>
            <a:ext cx="1312025" cy="365125"/>
          </a:xfrm>
        </p:spPr>
        <p:txBody>
          <a:bodyPr/>
          <a:lstStyle>
            <a:lvl1pPr>
              <a:defRPr sz="120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44250373"/>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8"/>
            <a:ext cx="3200400" cy="5710845"/>
          </a:xfrm>
        </p:spPr>
        <p:txBody>
          <a:bodyPr anchor="t" anchorCtr="0">
            <a:normAutofit/>
          </a:bodyPr>
          <a:lstStyle>
            <a:lvl1pPr>
              <a:defRPr sz="36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571998" y="457200"/>
            <a:ext cx="7132320" cy="58521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6561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grpSp>
        <p:nvGrpSpPr>
          <p:cNvPr id="4" name="Group 3"/>
          <p:cNvGrpSpPr/>
          <p:nvPr userDrawn="1"/>
        </p:nvGrpSpPr>
        <p:grpSpPr>
          <a:xfrm rot="10800000">
            <a:off x="8087937" y="-1522"/>
            <a:ext cx="4104063" cy="6858000"/>
            <a:chOff x="16" y="0"/>
            <a:chExt cx="4104063" cy="6858000"/>
          </a:xfrm>
        </p:grpSpPr>
        <p:sp>
          <p:nvSpPr>
            <p:cNvPr id="8" name="Rectangle 7"/>
            <p:cNvSpPr/>
            <p:nvPr/>
          </p:nvSpPr>
          <p:spPr>
            <a:xfrm>
              <a:off x="16" y="0"/>
              <a:ext cx="4050791" cy="6858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571772" y="642712"/>
            <a:ext cx="3200400" cy="5710845"/>
          </a:xfrm>
        </p:spPr>
        <p:txBody>
          <a:bodyPr anchor="t" anchorCtr="0">
            <a:normAutofit/>
          </a:bodyPr>
          <a:lstStyle>
            <a:lvl1pPr>
              <a:defRPr sz="36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81721" y="501397"/>
            <a:ext cx="7132320" cy="58521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84437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9291743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5283826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1006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3010357"/>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0" y="4953000"/>
            <a:ext cx="12188825" cy="1905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5" y="4915076"/>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60" r:id="rId3"/>
    <p:sldLayoutId id="2147483651" r:id="rId4"/>
    <p:sldLayoutId id="2147483652" r:id="rId5"/>
    <p:sldLayoutId id="2147483653" r:id="rId6"/>
    <p:sldLayoutId id="2147483654" r:id="rId7"/>
    <p:sldLayoutId id="2147483655" r:id="rId8"/>
    <p:sldLayoutId id="2147483661" r:id="rId9"/>
    <p:sldLayoutId id="2147483656" r:id="rId10"/>
    <p:sldLayoutId id="2147483663" r:id="rId11"/>
    <p:sldLayoutId id="2147483657" r:id="rId12"/>
    <p:sldLayoutId id="2147483658" r:id="rId13"/>
    <p:sldLayoutId id="2147483659" r:id="rId14"/>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3010357"/>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0" y="4953000"/>
            <a:ext cx="12188825" cy="1905000"/>
          </a:xfrm>
          <a:prstGeom prst="rect">
            <a:avLst/>
          </a:prstGeom>
          <a:solidFill>
            <a:srgbClr val="00843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a:off x="15" y="4915076"/>
            <a:ext cx="12188825" cy="64008"/>
          </a:xfrm>
          <a:prstGeom prst="rect">
            <a:avLst/>
          </a:prstGeom>
          <a:solidFill>
            <a:srgbClr val="36AA3E"/>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7081595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0.png"/><Relationship Id="rId2" Type="http://schemas.openxmlformats.org/officeDocument/2006/relationships/image" Target="../media/image3.png"/><Relationship Id="rId1" Type="http://schemas.openxmlformats.org/officeDocument/2006/relationships/slideLayout" Target="../slideLayouts/slideLayout9.xml"/><Relationship Id="rId6" Type="http://schemas.openxmlformats.org/officeDocument/2006/relationships/customXml" Target="../ink/ink2.xml"/><Relationship Id="rId5" Type="http://schemas.openxmlformats.org/officeDocument/2006/relationships/image" Target="../media/image60.png"/><Relationship Id="rId4" Type="http://schemas.openxmlformats.org/officeDocument/2006/relationships/customXml" Target="../ink/ink1.xml"/></Relationships>
</file>

<file path=ppt/slides/_rels/slide9.xml.rels><?xml version="1.0" encoding="UTF-8" standalone="yes"?>
<Relationships xmlns="http://schemas.openxmlformats.org/package/2006/relationships"><Relationship Id="rId3" Type="http://schemas.openxmlformats.org/officeDocument/2006/relationships/customXml" Target="../ink/ink3.xml"/><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deltastate.edu/referastudent" TargetMode="Externa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23109" y="2643519"/>
            <a:ext cx="10235342" cy="2330773"/>
          </a:xfrm>
          <a:ln>
            <a:noFill/>
          </a:ln>
        </p:spPr>
        <p:txBody>
          <a:bodyPr anchor="ctr"/>
          <a:lstStyle/>
          <a:p>
            <a:pPr algn="ctr">
              <a:lnSpc>
                <a:spcPct val="100000"/>
              </a:lnSpc>
              <a:spcAft>
                <a:spcPts val="3000"/>
              </a:spcAft>
            </a:pPr>
            <a:r>
              <a:rPr lang="en-US" b="1" dirty="0">
                <a:solidFill>
                  <a:srgbClr val="00843D"/>
                </a:solidFill>
                <a:latin typeface="Britannic Bold" panose="020B0903060703020204" pitchFamily="34" charset="0"/>
                <a:ea typeface="Batang" panose="02030600000101010101" pitchFamily="18" charset="-127"/>
              </a:rPr>
              <a:t>Town Hall</a:t>
            </a:r>
            <a:endParaRPr lang="en-US" sz="6000" b="1" i="1" dirty="0">
              <a:solidFill>
                <a:srgbClr val="00843D"/>
              </a:solidFill>
              <a:latin typeface="Britannic Bold" panose="020B0903060703020204" pitchFamily="34" charset="0"/>
              <a:ea typeface="Batang" panose="02030600000101010101" pitchFamily="18" charset="-127"/>
            </a:endParaRPr>
          </a:p>
        </p:txBody>
      </p:sp>
      <p:sp>
        <p:nvSpPr>
          <p:cNvPr id="3" name="Subtitle 2"/>
          <p:cNvSpPr>
            <a:spLocks noGrp="1"/>
          </p:cNvSpPr>
          <p:nvPr>
            <p:ph type="subTitle" idx="1"/>
          </p:nvPr>
        </p:nvSpPr>
        <p:spPr>
          <a:xfrm>
            <a:off x="1100051" y="5306993"/>
            <a:ext cx="10058400" cy="775557"/>
          </a:xfrm>
        </p:spPr>
        <p:txBody>
          <a:bodyPr>
            <a:noAutofit/>
          </a:bodyPr>
          <a:lstStyle/>
          <a:p>
            <a:pPr algn="r">
              <a:lnSpc>
                <a:spcPct val="120000"/>
              </a:lnSpc>
              <a:spcBef>
                <a:spcPts val="0"/>
              </a:spcBef>
              <a:spcAft>
                <a:spcPts val="0"/>
              </a:spcAft>
              <a:tabLst>
                <a:tab pos="9894888" algn="r"/>
              </a:tabLst>
            </a:pPr>
            <a:r>
              <a:rPr lang="en-US" dirty="0"/>
              <a:t>Daniel J. Ennis, President</a:t>
            </a:r>
          </a:p>
          <a:p>
            <a:pPr algn="r">
              <a:lnSpc>
                <a:spcPct val="120000"/>
              </a:lnSpc>
              <a:spcBef>
                <a:spcPts val="0"/>
              </a:spcBef>
              <a:spcAft>
                <a:spcPts val="0"/>
              </a:spcAft>
              <a:tabLst>
                <a:tab pos="9894888" algn="r"/>
              </a:tabLst>
            </a:pPr>
            <a:r>
              <a:rPr lang="en-US" dirty="0"/>
              <a:t>October 24, 2023</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6007" y="1358874"/>
            <a:ext cx="5114512" cy="1184148"/>
          </a:xfrm>
          <a:prstGeom prst="rect">
            <a:avLst/>
          </a:prstGeom>
        </p:spPr>
      </p:pic>
      <p:cxnSp>
        <p:nvCxnSpPr>
          <p:cNvPr id="5" name="Straight Connector 4"/>
          <p:cNvCxnSpPr/>
          <p:nvPr/>
        </p:nvCxnSpPr>
        <p:spPr>
          <a:xfrm>
            <a:off x="1207658" y="5206495"/>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5466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DBAE26-5E3D-4F17-B69B-BE9F8AABE46C}"/>
              </a:ext>
            </a:extLst>
          </p:cNvPr>
          <p:cNvSpPr>
            <a:spLocks noGrp="1"/>
          </p:cNvSpPr>
          <p:nvPr>
            <p:ph type="title"/>
          </p:nvPr>
        </p:nvSpPr>
        <p:spPr/>
        <p:txBody>
          <a:bodyPr/>
          <a:lstStyle/>
          <a:p>
            <a:pPr algn="ctr"/>
            <a:r>
              <a:rPr lang="en-US" dirty="0">
                <a:solidFill>
                  <a:srgbClr val="00843D"/>
                </a:solidFill>
                <a:latin typeface="Britannic Bold" panose="020B0903060703020204" pitchFamily="34" charset="0"/>
                <a:ea typeface="Batang" panose="02030600000101010101" pitchFamily="18" charset="-127"/>
              </a:rPr>
              <a:t>updates</a:t>
            </a:r>
          </a:p>
        </p:txBody>
      </p:sp>
    </p:spTree>
    <p:extLst>
      <p:ext uri="{BB962C8B-B14F-4D97-AF65-F5344CB8AC3E}">
        <p14:creationId xmlns:p14="http://schemas.microsoft.com/office/powerpoint/2010/main" val="1504987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D6B9873-A418-442C-8B19-20ADA2D2940C}"/>
              </a:ext>
            </a:extLst>
          </p:cNvPr>
          <p:cNvSpPr txBox="1">
            <a:spLocks/>
          </p:cNvSpPr>
          <p:nvPr/>
        </p:nvSpPr>
        <p:spPr>
          <a:xfrm>
            <a:off x="642256" y="123371"/>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Request Updates</a:t>
            </a:r>
          </a:p>
        </p:txBody>
      </p:sp>
      <p:sp>
        <p:nvSpPr>
          <p:cNvPr id="5" name="Content Placeholder 2">
            <a:extLst>
              <a:ext uri="{FF2B5EF4-FFF2-40B4-BE49-F238E27FC236}">
                <a16:creationId xmlns:a16="http://schemas.microsoft.com/office/drawing/2014/main" id="{558817EE-E933-416D-8153-1B2F0C6B00D2}"/>
              </a:ext>
            </a:extLst>
          </p:cNvPr>
          <p:cNvSpPr txBox="1">
            <a:spLocks/>
          </p:cNvSpPr>
          <p:nvPr/>
        </p:nvSpPr>
        <p:spPr>
          <a:xfrm>
            <a:off x="503755" y="1436834"/>
            <a:ext cx="11397344" cy="529779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61963" indent="-461963">
              <a:lnSpc>
                <a:spcPct val="100000"/>
              </a:lnSpc>
              <a:spcBef>
                <a:spcPts val="0"/>
              </a:spcBef>
              <a:spcAft>
                <a:spcPts val="0"/>
              </a:spcAft>
              <a:buFont typeface="Wingdings" panose="05000000000000000000" pitchFamily="2" charset="2"/>
              <a:buChar char="Ø"/>
            </a:pPr>
            <a:r>
              <a:rPr lang="en-US" sz="3200" b="1" dirty="0"/>
              <a:t>Ad Hoc Committee on Budget Sustainability </a:t>
            </a:r>
          </a:p>
          <a:p>
            <a:pPr marL="1376363" indent="-461963">
              <a:lnSpc>
                <a:spcPct val="100000"/>
              </a:lnSpc>
              <a:spcBef>
                <a:spcPts val="0"/>
              </a:spcBef>
              <a:spcAft>
                <a:spcPts val="0"/>
              </a:spcAft>
              <a:buFont typeface="Wingdings" panose="05000000000000000000" pitchFamily="2" charset="2"/>
              <a:buChar char="§"/>
            </a:pPr>
            <a:r>
              <a:rPr lang="en-US" sz="3200" dirty="0"/>
              <a:t>Has met and been charged</a:t>
            </a:r>
          </a:p>
          <a:p>
            <a:pPr marL="1376363" indent="-461963">
              <a:lnSpc>
                <a:spcPct val="100000"/>
              </a:lnSpc>
              <a:spcBef>
                <a:spcPts val="0"/>
              </a:spcBef>
              <a:spcAft>
                <a:spcPts val="0"/>
              </a:spcAft>
              <a:buFont typeface="Wingdings" panose="05000000000000000000" pitchFamily="2" charset="2"/>
              <a:buChar char="§"/>
            </a:pPr>
            <a:r>
              <a:rPr lang="en-US" sz="3200" dirty="0"/>
              <a:t>Will coordinate with area VPs to address program level cuts</a:t>
            </a:r>
          </a:p>
          <a:p>
            <a:pPr marL="1376363" indent="-461963">
              <a:lnSpc>
                <a:spcPct val="100000"/>
              </a:lnSpc>
              <a:spcBef>
                <a:spcPts val="0"/>
              </a:spcBef>
              <a:spcAft>
                <a:spcPts val="0"/>
              </a:spcAft>
              <a:buFont typeface="Wingdings" panose="05000000000000000000" pitchFamily="2" charset="2"/>
              <a:buChar char="§"/>
            </a:pPr>
            <a:r>
              <a:rPr lang="en-US" sz="3200" dirty="0"/>
              <a:t>Recommendations will flow through governance channels up through the Cabinet</a:t>
            </a:r>
          </a:p>
          <a:p>
            <a:pPr marL="511175" indent="-511175">
              <a:lnSpc>
                <a:spcPct val="100000"/>
              </a:lnSpc>
              <a:spcBef>
                <a:spcPts val="600"/>
              </a:spcBef>
              <a:spcAft>
                <a:spcPts val="0"/>
              </a:spcAft>
              <a:buFont typeface="Wingdings" panose="05000000000000000000" pitchFamily="2" charset="2"/>
              <a:buChar char="Ø"/>
            </a:pPr>
            <a:r>
              <a:rPr lang="en-US" sz="3200" b="1" dirty="0"/>
              <a:t>University Leadership Council</a:t>
            </a:r>
          </a:p>
          <a:p>
            <a:pPr marL="1376363" indent="-492125">
              <a:lnSpc>
                <a:spcPct val="100000"/>
              </a:lnSpc>
              <a:spcBef>
                <a:spcPts val="600"/>
              </a:spcBef>
              <a:spcAft>
                <a:spcPts val="0"/>
              </a:spcAft>
              <a:buFont typeface="Wingdings" panose="05000000000000000000" pitchFamily="2" charset="2"/>
              <a:buChar char="§"/>
            </a:pPr>
            <a:r>
              <a:rPr lang="en-US" sz="3200" dirty="0"/>
              <a:t>Has met and been charged</a:t>
            </a:r>
          </a:p>
          <a:p>
            <a:pPr marL="1376363" indent="-492125">
              <a:lnSpc>
                <a:spcPct val="100000"/>
              </a:lnSpc>
              <a:spcBef>
                <a:spcPts val="600"/>
              </a:spcBef>
              <a:spcAft>
                <a:spcPts val="0"/>
              </a:spcAft>
              <a:buFont typeface="Wingdings" panose="05000000000000000000" pitchFamily="2" charset="2"/>
              <a:buChar char="§"/>
            </a:pPr>
            <a:r>
              <a:rPr lang="en-US" sz="3200" dirty="0"/>
              <a:t>New policy review and development body</a:t>
            </a:r>
          </a:p>
          <a:p>
            <a:pPr marL="511175" indent="-511175">
              <a:lnSpc>
                <a:spcPct val="100000"/>
              </a:lnSpc>
              <a:spcBef>
                <a:spcPts val="600"/>
              </a:spcBef>
              <a:spcAft>
                <a:spcPts val="0"/>
              </a:spcAft>
              <a:buFont typeface="Wingdings" panose="05000000000000000000" pitchFamily="2" charset="2"/>
              <a:buChar char="Ø"/>
            </a:pPr>
            <a:r>
              <a:rPr lang="en-US" sz="3200" b="1" dirty="0"/>
              <a:t>Acting Interim Provost</a:t>
            </a:r>
          </a:p>
          <a:p>
            <a:pPr marL="1376363" indent="-492125">
              <a:lnSpc>
                <a:spcPct val="100000"/>
              </a:lnSpc>
              <a:spcBef>
                <a:spcPts val="600"/>
              </a:spcBef>
              <a:spcAft>
                <a:spcPts val="0"/>
              </a:spcAft>
              <a:buFont typeface="Wingdings" panose="05000000000000000000" pitchFamily="2" charset="2"/>
              <a:buChar char="§"/>
            </a:pPr>
            <a:r>
              <a:rPr lang="en-US" sz="3200" dirty="0"/>
              <a:t>Thank you to Dr. Vicki Bingham!</a:t>
            </a:r>
          </a:p>
        </p:txBody>
      </p:sp>
      <p:sp>
        <p:nvSpPr>
          <p:cNvPr id="6" name="Slide Number Placeholder 1">
            <a:extLst>
              <a:ext uri="{FF2B5EF4-FFF2-40B4-BE49-F238E27FC236}">
                <a16:creationId xmlns:a16="http://schemas.microsoft.com/office/drawing/2014/main" id="{F1DAFC3A-99D8-464F-8E4F-520AF6DAB26C}"/>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15240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8D785AA-2AD3-408D-A526-235CA3FBA2BE}"/>
              </a:ext>
            </a:extLst>
          </p:cNvPr>
          <p:cNvSpPr txBox="1"/>
          <p:nvPr/>
        </p:nvSpPr>
        <p:spPr>
          <a:xfrm>
            <a:off x="1048656" y="205378"/>
            <a:ext cx="10751457" cy="923330"/>
          </a:xfrm>
          <a:prstGeom prst="rect">
            <a:avLst/>
          </a:prstGeom>
          <a:noFill/>
        </p:spPr>
        <p:txBody>
          <a:bodyPr wrap="square" rtlCol="0">
            <a:spAutoFit/>
          </a:bodyPr>
          <a:lstStyle/>
          <a:p>
            <a:r>
              <a:rPr lang="en-US" sz="5400" b="1" dirty="0"/>
              <a:t>Remember – 90 Days Cash on Hand</a:t>
            </a:r>
          </a:p>
        </p:txBody>
      </p:sp>
      <p:grpSp>
        <p:nvGrpSpPr>
          <p:cNvPr id="32" name="Group 31">
            <a:extLst>
              <a:ext uri="{FF2B5EF4-FFF2-40B4-BE49-F238E27FC236}">
                <a16:creationId xmlns:a16="http://schemas.microsoft.com/office/drawing/2014/main" id="{15DC4E66-A74C-47C5-8AE7-F5BD6197246C}"/>
              </a:ext>
            </a:extLst>
          </p:cNvPr>
          <p:cNvGrpSpPr/>
          <p:nvPr/>
        </p:nvGrpSpPr>
        <p:grpSpPr>
          <a:xfrm>
            <a:off x="2425872" y="1676393"/>
            <a:ext cx="5945242" cy="4225722"/>
            <a:chOff x="2425872" y="1676393"/>
            <a:chExt cx="5945242" cy="4225722"/>
          </a:xfrm>
        </p:grpSpPr>
        <p:grpSp>
          <p:nvGrpSpPr>
            <p:cNvPr id="31" name="Group 30">
              <a:extLst>
                <a:ext uri="{FF2B5EF4-FFF2-40B4-BE49-F238E27FC236}">
                  <a16:creationId xmlns:a16="http://schemas.microsoft.com/office/drawing/2014/main" id="{126C283F-5033-4010-927A-EFD8A71D4E41}"/>
                </a:ext>
              </a:extLst>
            </p:cNvPr>
            <p:cNvGrpSpPr/>
            <p:nvPr/>
          </p:nvGrpSpPr>
          <p:grpSpPr>
            <a:xfrm>
              <a:off x="2425872" y="1676393"/>
              <a:ext cx="5945242" cy="4225722"/>
              <a:chOff x="2425872" y="1828796"/>
              <a:chExt cx="5945242" cy="4225722"/>
            </a:xfrm>
          </p:grpSpPr>
          <p:grpSp>
            <p:nvGrpSpPr>
              <p:cNvPr id="23" name="Group 22">
                <a:extLst>
                  <a:ext uri="{FF2B5EF4-FFF2-40B4-BE49-F238E27FC236}">
                    <a16:creationId xmlns:a16="http://schemas.microsoft.com/office/drawing/2014/main" id="{F8EF3340-9E89-4F8A-890E-C00128993C13}"/>
                  </a:ext>
                </a:extLst>
              </p:cNvPr>
              <p:cNvGrpSpPr/>
              <p:nvPr/>
            </p:nvGrpSpPr>
            <p:grpSpPr>
              <a:xfrm>
                <a:off x="2873829" y="1828796"/>
                <a:ext cx="5497285" cy="3788228"/>
                <a:chOff x="2862943" y="2144486"/>
                <a:chExt cx="5497285" cy="3788228"/>
              </a:xfrm>
            </p:grpSpPr>
            <p:cxnSp>
              <p:nvCxnSpPr>
                <p:cNvPr id="16" name="Straight Connector 15">
                  <a:extLst>
                    <a:ext uri="{FF2B5EF4-FFF2-40B4-BE49-F238E27FC236}">
                      <a16:creationId xmlns:a16="http://schemas.microsoft.com/office/drawing/2014/main" id="{1F5B73A4-BB13-4D82-BF81-39AABF21D6A9}"/>
                    </a:ext>
                  </a:extLst>
                </p:cNvPr>
                <p:cNvCxnSpPr/>
                <p:nvPr/>
              </p:nvCxnSpPr>
              <p:spPr>
                <a:xfrm>
                  <a:off x="2873829" y="2144486"/>
                  <a:ext cx="0" cy="3788228"/>
                </a:xfrm>
                <a:prstGeom prst="line">
                  <a:avLst/>
                </a:prstGeom>
                <a:ln w="2540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9F627A0A-8573-478B-B989-7EA084F6AA8E}"/>
                    </a:ext>
                  </a:extLst>
                </p:cNvPr>
                <p:cNvCxnSpPr>
                  <a:cxnSpLocks/>
                </p:cNvCxnSpPr>
                <p:nvPr/>
              </p:nvCxnSpPr>
              <p:spPr>
                <a:xfrm>
                  <a:off x="2862943" y="5932712"/>
                  <a:ext cx="5497285" cy="0"/>
                </a:xfrm>
                <a:prstGeom prst="line">
                  <a:avLst/>
                </a:prstGeom>
                <a:ln w="25400"/>
              </p:spPr>
              <p:style>
                <a:lnRef idx="1">
                  <a:schemeClr val="dk1"/>
                </a:lnRef>
                <a:fillRef idx="0">
                  <a:schemeClr val="dk1"/>
                </a:fillRef>
                <a:effectRef idx="0">
                  <a:schemeClr val="dk1"/>
                </a:effectRef>
                <a:fontRef idx="minor">
                  <a:schemeClr val="tx1"/>
                </a:fontRef>
              </p:style>
            </p:cxnSp>
          </p:grpSp>
          <p:sp>
            <p:nvSpPr>
              <p:cNvPr id="20" name="TextBox 19">
                <a:extLst>
                  <a:ext uri="{FF2B5EF4-FFF2-40B4-BE49-F238E27FC236}">
                    <a16:creationId xmlns:a16="http://schemas.microsoft.com/office/drawing/2014/main" id="{61A236AB-98E3-40AB-A62F-FE07BBCA495C}"/>
                  </a:ext>
                </a:extLst>
              </p:cNvPr>
              <p:cNvSpPr txBox="1"/>
              <p:nvPr/>
            </p:nvSpPr>
            <p:spPr>
              <a:xfrm rot="16200000">
                <a:off x="2008083" y="3585531"/>
                <a:ext cx="1174131" cy="338554"/>
              </a:xfrm>
              <a:prstGeom prst="rect">
                <a:avLst/>
              </a:prstGeom>
              <a:noFill/>
            </p:spPr>
            <p:txBody>
              <a:bodyPr wrap="square" rtlCol="0">
                <a:spAutoFit/>
              </a:bodyPr>
              <a:lstStyle/>
              <a:p>
                <a:r>
                  <a:rPr lang="en-US" sz="1600" b="1" dirty="0"/>
                  <a:t>Amount</a:t>
                </a:r>
              </a:p>
            </p:txBody>
          </p:sp>
          <p:sp>
            <p:nvSpPr>
              <p:cNvPr id="22" name="TextBox 21">
                <a:extLst>
                  <a:ext uri="{FF2B5EF4-FFF2-40B4-BE49-F238E27FC236}">
                    <a16:creationId xmlns:a16="http://schemas.microsoft.com/office/drawing/2014/main" id="{ACF30F01-0D48-4107-BFA6-09E850D2B651}"/>
                  </a:ext>
                </a:extLst>
              </p:cNvPr>
              <p:cNvSpPr txBox="1"/>
              <p:nvPr/>
            </p:nvSpPr>
            <p:spPr>
              <a:xfrm>
                <a:off x="5262910" y="5715964"/>
                <a:ext cx="1174131" cy="338554"/>
              </a:xfrm>
              <a:prstGeom prst="rect">
                <a:avLst/>
              </a:prstGeom>
              <a:noFill/>
            </p:spPr>
            <p:txBody>
              <a:bodyPr wrap="square" rtlCol="0">
                <a:spAutoFit/>
              </a:bodyPr>
              <a:lstStyle/>
              <a:p>
                <a:r>
                  <a:rPr lang="en-US" sz="1600" b="1" dirty="0"/>
                  <a:t>Years</a:t>
                </a:r>
              </a:p>
            </p:txBody>
          </p:sp>
          <p:cxnSp>
            <p:nvCxnSpPr>
              <p:cNvPr id="25" name="Straight Connector 24">
                <a:extLst>
                  <a:ext uri="{FF2B5EF4-FFF2-40B4-BE49-F238E27FC236}">
                    <a16:creationId xmlns:a16="http://schemas.microsoft.com/office/drawing/2014/main" id="{2CAC877B-0657-4E3F-92D2-7B27B14ED983}"/>
                  </a:ext>
                </a:extLst>
              </p:cNvPr>
              <p:cNvCxnSpPr/>
              <p:nvPr/>
            </p:nvCxnSpPr>
            <p:spPr>
              <a:xfrm flipV="1">
                <a:off x="3124200" y="3722910"/>
                <a:ext cx="4942114" cy="1175661"/>
              </a:xfrm>
              <a:prstGeom prst="line">
                <a:avLst/>
              </a:prstGeom>
              <a:ln w="254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2928A44-BEEA-431E-9F25-FDB616916A58}"/>
                  </a:ext>
                </a:extLst>
              </p:cNvPr>
              <p:cNvCxnSpPr>
                <a:cxnSpLocks/>
              </p:cNvCxnSpPr>
              <p:nvPr/>
            </p:nvCxnSpPr>
            <p:spPr>
              <a:xfrm>
                <a:off x="3124199" y="2403311"/>
                <a:ext cx="4946904" cy="2675352"/>
              </a:xfrm>
              <a:prstGeom prst="line">
                <a:avLst/>
              </a:prstGeom>
              <a:ln w="25400"/>
            </p:spPr>
            <p:style>
              <a:lnRef idx="1">
                <a:schemeClr val="dk1"/>
              </a:lnRef>
              <a:fillRef idx="0">
                <a:schemeClr val="dk1"/>
              </a:fillRef>
              <a:effectRef idx="0">
                <a:schemeClr val="dk1"/>
              </a:effectRef>
              <a:fontRef idx="minor">
                <a:schemeClr val="tx1"/>
              </a:fontRef>
            </p:style>
          </p:cxnSp>
        </p:grpSp>
        <p:sp>
          <p:nvSpPr>
            <p:cNvPr id="28" name="TextBox 27">
              <a:extLst>
                <a:ext uri="{FF2B5EF4-FFF2-40B4-BE49-F238E27FC236}">
                  <a16:creationId xmlns:a16="http://schemas.microsoft.com/office/drawing/2014/main" id="{9DC8C450-085E-4EBB-9530-9807972F2DB6}"/>
                </a:ext>
              </a:extLst>
            </p:cNvPr>
            <p:cNvSpPr txBox="1"/>
            <p:nvPr/>
          </p:nvSpPr>
          <p:spPr>
            <a:xfrm rot="20806587">
              <a:off x="3124284" y="4617792"/>
              <a:ext cx="1759139" cy="338554"/>
            </a:xfrm>
            <a:prstGeom prst="rect">
              <a:avLst/>
            </a:prstGeom>
            <a:noFill/>
          </p:spPr>
          <p:txBody>
            <a:bodyPr wrap="square" rtlCol="0">
              <a:spAutoFit/>
            </a:bodyPr>
            <a:lstStyle/>
            <a:p>
              <a:r>
                <a:rPr lang="en-US" sz="1600" b="1" dirty="0"/>
                <a:t>Revenue</a:t>
              </a:r>
            </a:p>
          </p:txBody>
        </p:sp>
        <p:sp>
          <p:nvSpPr>
            <p:cNvPr id="29" name="TextBox 28">
              <a:extLst>
                <a:ext uri="{FF2B5EF4-FFF2-40B4-BE49-F238E27FC236}">
                  <a16:creationId xmlns:a16="http://schemas.microsoft.com/office/drawing/2014/main" id="{3DFE37CD-89FB-48F2-9E22-CA07F634267C}"/>
                </a:ext>
              </a:extLst>
            </p:cNvPr>
            <p:cNvSpPr txBox="1"/>
            <p:nvPr/>
          </p:nvSpPr>
          <p:spPr>
            <a:xfrm rot="1657403">
              <a:off x="3161457" y="2419395"/>
              <a:ext cx="1759139" cy="338554"/>
            </a:xfrm>
            <a:prstGeom prst="rect">
              <a:avLst/>
            </a:prstGeom>
            <a:noFill/>
          </p:spPr>
          <p:txBody>
            <a:bodyPr wrap="square" rtlCol="0">
              <a:spAutoFit/>
            </a:bodyPr>
            <a:lstStyle/>
            <a:p>
              <a:r>
                <a:rPr lang="en-US" sz="1600" b="1" dirty="0"/>
                <a:t>Expense</a:t>
              </a:r>
            </a:p>
          </p:txBody>
        </p:sp>
      </p:grpSp>
      <p:sp>
        <p:nvSpPr>
          <p:cNvPr id="30" name="TextBox 29">
            <a:extLst>
              <a:ext uri="{FF2B5EF4-FFF2-40B4-BE49-F238E27FC236}">
                <a16:creationId xmlns:a16="http://schemas.microsoft.com/office/drawing/2014/main" id="{CA8C81D5-33C6-4285-BD9F-8C5B3652EDF0}"/>
              </a:ext>
            </a:extLst>
          </p:cNvPr>
          <p:cNvSpPr txBox="1"/>
          <p:nvPr/>
        </p:nvSpPr>
        <p:spPr>
          <a:xfrm>
            <a:off x="3269342" y="6075096"/>
            <a:ext cx="5653315" cy="646331"/>
          </a:xfrm>
          <a:prstGeom prst="rect">
            <a:avLst/>
          </a:prstGeom>
          <a:noFill/>
        </p:spPr>
        <p:txBody>
          <a:bodyPr wrap="square" rtlCol="0">
            <a:spAutoFit/>
          </a:bodyPr>
          <a:lstStyle/>
          <a:p>
            <a:r>
              <a:rPr lang="en-US" b="1" dirty="0">
                <a:solidFill>
                  <a:srgbClr val="FF0000"/>
                </a:solidFill>
              </a:rPr>
              <a:t>The number of years of cuts and total amount of cuts</a:t>
            </a:r>
          </a:p>
          <a:p>
            <a:pPr algn="ctr"/>
            <a:r>
              <a:rPr lang="en-US" b="1" dirty="0">
                <a:solidFill>
                  <a:srgbClr val="FF0000"/>
                </a:solidFill>
              </a:rPr>
              <a:t>can be reduced with revenue growth</a:t>
            </a:r>
          </a:p>
        </p:txBody>
      </p:sp>
      <p:sp>
        <p:nvSpPr>
          <p:cNvPr id="33" name="Slide Number Placeholder 1">
            <a:extLst>
              <a:ext uri="{FF2B5EF4-FFF2-40B4-BE49-F238E27FC236}">
                <a16:creationId xmlns:a16="http://schemas.microsoft.com/office/drawing/2014/main" id="{D9CE086B-2BFA-46A7-A3B0-32CB5A5BC1AE}"/>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300033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4367FAB-BCA8-4F48-B3D0-89E435891BDC}"/>
              </a:ext>
            </a:extLst>
          </p:cNvPr>
          <p:cNvSpPr txBox="1">
            <a:spLocks/>
          </p:cNvSpPr>
          <p:nvPr/>
        </p:nvSpPr>
        <p:spPr>
          <a:xfrm>
            <a:off x="642256" y="123371"/>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On the Revenue Side…</a:t>
            </a:r>
          </a:p>
        </p:txBody>
      </p:sp>
      <p:sp>
        <p:nvSpPr>
          <p:cNvPr id="5" name="Content Placeholder 2">
            <a:extLst>
              <a:ext uri="{FF2B5EF4-FFF2-40B4-BE49-F238E27FC236}">
                <a16:creationId xmlns:a16="http://schemas.microsoft.com/office/drawing/2014/main" id="{1B4C7A3F-EB63-4FC5-8B68-EDADC665C0BB}"/>
              </a:ext>
            </a:extLst>
          </p:cNvPr>
          <p:cNvSpPr txBox="1">
            <a:spLocks/>
          </p:cNvSpPr>
          <p:nvPr/>
        </p:nvSpPr>
        <p:spPr>
          <a:xfrm>
            <a:off x="642256" y="1436732"/>
            <a:ext cx="11397344" cy="507451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61963" indent="-461963">
              <a:lnSpc>
                <a:spcPct val="100000"/>
              </a:lnSpc>
              <a:spcBef>
                <a:spcPts val="0"/>
              </a:spcBef>
              <a:spcAft>
                <a:spcPts val="0"/>
              </a:spcAft>
              <a:buFont typeface="Wingdings" panose="05000000000000000000" pitchFamily="2" charset="2"/>
              <a:buChar char="Ø"/>
            </a:pPr>
            <a:r>
              <a:rPr lang="en-US" sz="3200" b="1" dirty="0"/>
              <a:t>Centennial Campaign goal doubled to $100 Million</a:t>
            </a:r>
          </a:p>
          <a:p>
            <a:pPr marL="1376363" indent="-492125">
              <a:lnSpc>
                <a:spcPct val="100000"/>
              </a:lnSpc>
              <a:spcBef>
                <a:spcPts val="0"/>
              </a:spcBef>
              <a:spcAft>
                <a:spcPts val="0"/>
              </a:spcAft>
              <a:buFont typeface="Wingdings" panose="05000000000000000000" pitchFamily="2" charset="2"/>
              <a:buChar char="§"/>
            </a:pPr>
            <a:r>
              <a:rPr lang="en-US" sz="3200" dirty="0"/>
              <a:t>Philanthropy travel across MS and beyond</a:t>
            </a:r>
          </a:p>
          <a:p>
            <a:pPr marL="1376363" indent="-492125">
              <a:lnSpc>
                <a:spcPct val="100000"/>
              </a:lnSpc>
              <a:spcBef>
                <a:spcPts val="0"/>
              </a:spcBef>
              <a:spcAft>
                <a:spcPts val="0"/>
              </a:spcAft>
              <a:buFont typeface="Wingdings" panose="05000000000000000000" pitchFamily="2" charset="2"/>
              <a:buChar char="§"/>
            </a:pPr>
            <a:r>
              <a:rPr lang="en-US" sz="3200" dirty="0"/>
              <a:t>Alumni chapters reactivated</a:t>
            </a:r>
          </a:p>
          <a:p>
            <a:pPr marL="461963" indent="-461963">
              <a:lnSpc>
                <a:spcPct val="100000"/>
              </a:lnSpc>
              <a:spcBef>
                <a:spcPts val="0"/>
              </a:spcBef>
              <a:spcAft>
                <a:spcPts val="0"/>
              </a:spcAft>
              <a:buFont typeface="Wingdings" panose="05000000000000000000" pitchFamily="2" charset="2"/>
              <a:buChar char="Ø"/>
            </a:pPr>
            <a:r>
              <a:rPr lang="en-US" sz="3200" b="1" dirty="0"/>
              <a:t>Conversations with IHL on state support</a:t>
            </a:r>
          </a:p>
          <a:p>
            <a:pPr marL="1376363" indent="-492125">
              <a:lnSpc>
                <a:spcPct val="100000"/>
              </a:lnSpc>
              <a:spcBef>
                <a:spcPts val="0"/>
              </a:spcBef>
              <a:spcAft>
                <a:spcPts val="0"/>
              </a:spcAft>
              <a:buFont typeface="Wingdings" panose="05000000000000000000" pitchFamily="2" charset="2"/>
              <a:buChar char="§"/>
            </a:pPr>
            <a:r>
              <a:rPr lang="en-US" sz="3200" dirty="0"/>
              <a:t>Local stakeholder meetings</a:t>
            </a:r>
          </a:p>
          <a:p>
            <a:pPr marL="1376363" indent="-492125">
              <a:lnSpc>
                <a:spcPct val="100000"/>
              </a:lnSpc>
              <a:spcBef>
                <a:spcPts val="0"/>
              </a:spcBef>
              <a:spcAft>
                <a:spcPts val="0"/>
              </a:spcAft>
              <a:buFont typeface="Wingdings" panose="05000000000000000000" pitchFamily="2" charset="2"/>
              <a:buChar char="§"/>
            </a:pPr>
            <a:r>
              <a:rPr lang="en-US" sz="3200" dirty="0"/>
              <a:t>Federal appropriations</a:t>
            </a:r>
          </a:p>
          <a:p>
            <a:pPr marL="1376363" indent="-492125">
              <a:lnSpc>
                <a:spcPct val="100000"/>
              </a:lnSpc>
              <a:spcBef>
                <a:spcPts val="0"/>
              </a:spcBef>
              <a:spcAft>
                <a:spcPts val="0"/>
              </a:spcAft>
              <a:buFont typeface="Wingdings" panose="05000000000000000000" pitchFamily="2" charset="2"/>
              <a:buChar char="§"/>
            </a:pPr>
            <a:r>
              <a:rPr lang="en-US" sz="3200" dirty="0"/>
              <a:t>Bond bill</a:t>
            </a:r>
          </a:p>
          <a:p>
            <a:pPr marL="1376363" indent="-492125">
              <a:lnSpc>
                <a:spcPct val="100000"/>
              </a:lnSpc>
              <a:spcBef>
                <a:spcPts val="0"/>
              </a:spcBef>
              <a:spcAft>
                <a:spcPts val="0"/>
              </a:spcAft>
              <a:buFont typeface="Wingdings" panose="05000000000000000000" pitchFamily="2" charset="2"/>
              <a:buChar char="§"/>
            </a:pPr>
            <a:r>
              <a:rPr lang="en-US" sz="3200" dirty="0"/>
              <a:t>Insurance settlements</a:t>
            </a:r>
          </a:p>
          <a:p>
            <a:pPr marL="461963" indent="-461963">
              <a:lnSpc>
                <a:spcPct val="100000"/>
              </a:lnSpc>
              <a:spcBef>
                <a:spcPts val="0"/>
              </a:spcBef>
              <a:spcAft>
                <a:spcPts val="0"/>
              </a:spcAft>
              <a:buFont typeface="Wingdings" panose="05000000000000000000" pitchFamily="2" charset="2"/>
              <a:buChar char="Ø"/>
            </a:pPr>
            <a:r>
              <a:rPr lang="en-US" sz="3200" b="1" dirty="0"/>
              <a:t>Auxiliary funds</a:t>
            </a:r>
          </a:p>
          <a:p>
            <a:pPr marL="1376363" indent="-492125">
              <a:lnSpc>
                <a:spcPct val="100000"/>
              </a:lnSpc>
              <a:spcBef>
                <a:spcPts val="0"/>
              </a:spcBef>
              <a:spcAft>
                <a:spcPts val="0"/>
              </a:spcAft>
              <a:buFont typeface="Wingdings" panose="05000000000000000000" pitchFamily="2" charset="2"/>
              <a:buChar char="§"/>
            </a:pPr>
            <a:r>
              <a:rPr lang="en-US" sz="3200" dirty="0"/>
              <a:t>Space rental</a:t>
            </a:r>
          </a:p>
          <a:p>
            <a:pPr marL="1376363" indent="-492125">
              <a:lnSpc>
                <a:spcPct val="100000"/>
              </a:lnSpc>
              <a:spcBef>
                <a:spcPts val="0"/>
              </a:spcBef>
              <a:spcAft>
                <a:spcPts val="0"/>
              </a:spcAft>
              <a:buFont typeface="Wingdings" panose="05000000000000000000" pitchFamily="2" charset="2"/>
              <a:buChar char="§"/>
            </a:pPr>
            <a:r>
              <a:rPr lang="en-US" sz="3200" dirty="0"/>
              <a:t>New Sodexo contract terms</a:t>
            </a:r>
          </a:p>
        </p:txBody>
      </p:sp>
      <p:sp>
        <p:nvSpPr>
          <p:cNvPr id="6" name="Slide Number Placeholder 1">
            <a:extLst>
              <a:ext uri="{FF2B5EF4-FFF2-40B4-BE49-F238E27FC236}">
                <a16:creationId xmlns:a16="http://schemas.microsoft.com/office/drawing/2014/main" id="{590556DF-4A49-49B9-8972-7FADF627F170}"/>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148572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DBAE26-5E3D-4F17-B69B-BE9F8AABE46C}"/>
              </a:ext>
            </a:extLst>
          </p:cNvPr>
          <p:cNvSpPr>
            <a:spLocks noGrp="1"/>
          </p:cNvSpPr>
          <p:nvPr>
            <p:ph type="title"/>
          </p:nvPr>
        </p:nvSpPr>
        <p:spPr>
          <a:xfrm>
            <a:off x="609600" y="1428642"/>
            <a:ext cx="10972800" cy="2137083"/>
          </a:xfrm>
        </p:spPr>
        <p:txBody>
          <a:bodyPr/>
          <a:lstStyle/>
          <a:p>
            <a:pPr algn="ctr"/>
            <a:r>
              <a:rPr lang="en-US" dirty="0">
                <a:solidFill>
                  <a:srgbClr val="00843D"/>
                </a:solidFill>
                <a:latin typeface="Britannic Bold" panose="020B0903060703020204" pitchFamily="34" charset="0"/>
                <a:ea typeface="Batang" panose="02030600000101010101" pitchFamily="18" charset="-127"/>
              </a:rPr>
              <a:t>What You</a:t>
            </a:r>
            <a:br>
              <a:rPr lang="en-US" dirty="0">
                <a:solidFill>
                  <a:srgbClr val="00843D"/>
                </a:solidFill>
                <a:latin typeface="Britannic Bold" panose="020B0903060703020204" pitchFamily="34" charset="0"/>
                <a:ea typeface="Batang" panose="02030600000101010101" pitchFamily="18" charset="-127"/>
              </a:rPr>
            </a:br>
            <a:r>
              <a:rPr lang="en-US" dirty="0">
                <a:solidFill>
                  <a:srgbClr val="00843D"/>
                </a:solidFill>
                <a:latin typeface="Britannic Bold" panose="020B0903060703020204" pitchFamily="34" charset="0"/>
                <a:ea typeface="Batang" panose="02030600000101010101" pitchFamily="18" charset="-127"/>
              </a:rPr>
              <a:t>Can Do (Part II)</a:t>
            </a:r>
          </a:p>
        </p:txBody>
      </p:sp>
      <p:sp>
        <p:nvSpPr>
          <p:cNvPr id="5" name="Title 2">
            <a:extLst>
              <a:ext uri="{FF2B5EF4-FFF2-40B4-BE49-F238E27FC236}">
                <a16:creationId xmlns:a16="http://schemas.microsoft.com/office/drawing/2014/main" id="{DA4EF201-4D2E-446A-9A11-3BC7A7546EAB}"/>
              </a:ext>
            </a:extLst>
          </p:cNvPr>
          <p:cNvSpPr txBox="1">
            <a:spLocks/>
          </p:cNvSpPr>
          <p:nvPr/>
        </p:nvSpPr>
        <p:spPr>
          <a:xfrm>
            <a:off x="609600" y="3483669"/>
            <a:ext cx="10972800" cy="2137083"/>
          </a:xfrm>
          <a:prstGeom prst="rect">
            <a:avLst/>
          </a:prstGeom>
        </p:spPr>
        <p:txBody>
          <a:bodyPr vert="horz" wrap="square" lIns="91440" tIns="45720" rIns="91440" bIns="45720" rtlCol="0" anchor="ctr" anchorCtr="0">
            <a:noAutofit/>
          </a:bodyPr>
          <a:lstStyle>
            <a:lvl1pPr algn="l" defTabSz="914400" rtl="0" eaLnBrk="1" latinLnBrk="0" hangingPunct="1">
              <a:lnSpc>
                <a:spcPct val="85000"/>
              </a:lnSpc>
              <a:spcBef>
                <a:spcPct val="0"/>
              </a:spcBef>
              <a:buNone/>
              <a:defRPr sz="8000" b="1" kern="1200" cap="all" spc="300" baseline="0">
                <a:solidFill>
                  <a:schemeClr val="tx1">
                    <a:lumMod val="85000"/>
                    <a:lumOff val="15000"/>
                  </a:schemeClr>
                </a:solidFill>
                <a:latin typeface="+mj-lt"/>
                <a:ea typeface="+mj-ea"/>
                <a:cs typeface="+mj-cs"/>
              </a:defRPr>
            </a:lvl1pPr>
          </a:lstStyle>
          <a:p>
            <a:pPr algn="ctr"/>
            <a:r>
              <a:rPr lang="en-US" sz="4800" dirty="0">
                <a:solidFill>
                  <a:srgbClr val="00843D"/>
                </a:solidFill>
                <a:ea typeface="Batang" panose="02030600000101010101" pitchFamily="18" charset="-127"/>
              </a:rPr>
              <a:t>Supporting </a:t>
            </a:r>
          </a:p>
          <a:p>
            <a:pPr algn="ctr"/>
            <a:r>
              <a:rPr lang="en-US" sz="4800" dirty="0">
                <a:solidFill>
                  <a:srgbClr val="00843D"/>
                </a:solidFill>
                <a:ea typeface="Batang" panose="02030600000101010101" pitchFamily="18" charset="-127"/>
              </a:rPr>
              <a:t>Admissions and Enrollment</a:t>
            </a:r>
          </a:p>
        </p:txBody>
      </p:sp>
      <p:cxnSp>
        <p:nvCxnSpPr>
          <p:cNvPr id="6" name="Straight Connector 5">
            <a:extLst>
              <a:ext uri="{FF2B5EF4-FFF2-40B4-BE49-F238E27FC236}">
                <a16:creationId xmlns:a16="http://schemas.microsoft.com/office/drawing/2014/main" id="{5837AAED-1999-477B-85DA-0C9BEFEE0E00}"/>
              </a:ext>
            </a:extLst>
          </p:cNvPr>
          <p:cNvCxnSpPr/>
          <p:nvPr/>
        </p:nvCxnSpPr>
        <p:spPr>
          <a:xfrm>
            <a:off x="1328057" y="3581825"/>
            <a:ext cx="9535885" cy="0"/>
          </a:xfrm>
          <a:prstGeom prst="line">
            <a:avLst/>
          </a:prstGeom>
          <a:ln w="412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170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583B56-50CA-4756-C66B-1E093C28C926}"/>
              </a:ext>
            </a:extLst>
          </p:cNvPr>
          <p:cNvPicPr>
            <a:picLocks noChangeAspect="1"/>
          </p:cNvPicPr>
          <p:nvPr/>
        </p:nvPicPr>
        <p:blipFill>
          <a:blip r:embed="rId2"/>
          <a:stretch>
            <a:fillRect/>
          </a:stretch>
        </p:blipFill>
        <p:spPr>
          <a:xfrm>
            <a:off x="2311878" y="1688200"/>
            <a:ext cx="8065499" cy="4498920"/>
          </a:xfrm>
          <a:prstGeom prst="rect">
            <a:avLst/>
          </a:prstGeom>
        </p:spPr>
      </p:pic>
      <p:sp>
        <p:nvSpPr>
          <p:cNvPr id="7" name="TextBox 6">
            <a:extLst>
              <a:ext uri="{FF2B5EF4-FFF2-40B4-BE49-F238E27FC236}">
                <a16:creationId xmlns:a16="http://schemas.microsoft.com/office/drawing/2014/main" id="{D48244BD-89D9-EA2A-88F5-A9A671ED92B0}"/>
              </a:ext>
            </a:extLst>
          </p:cNvPr>
          <p:cNvSpPr txBox="1"/>
          <p:nvPr/>
        </p:nvSpPr>
        <p:spPr>
          <a:xfrm>
            <a:off x="3880884" y="6209808"/>
            <a:ext cx="5433237" cy="461665"/>
          </a:xfrm>
          <a:prstGeom prst="rect">
            <a:avLst/>
          </a:prstGeom>
          <a:noFill/>
        </p:spPr>
        <p:txBody>
          <a:bodyPr wrap="square">
            <a:spAutoFit/>
          </a:bodyPr>
          <a:lstStyle/>
          <a:p>
            <a:r>
              <a:rPr lang="en-US" sz="2400" b="1" dirty="0"/>
              <a:t>Number of 18 Year Olds (per CUPA-HR)</a:t>
            </a:r>
          </a:p>
        </p:txBody>
      </p:sp>
      <p:sp>
        <p:nvSpPr>
          <p:cNvPr id="6" name="Title 1">
            <a:extLst>
              <a:ext uri="{FF2B5EF4-FFF2-40B4-BE49-F238E27FC236}">
                <a16:creationId xmlns:a16="http://schemas.microsoft.com/office/drawing/2014/main" id="{18437B0B-BAE7-4847-B4B6-2D4DDB0F0745}"/>
              </a:ext>
            </a:extLst>
          </p:cNvPr>
          <p:cNvSpPr txBox="1">
            <a:spLocks/>
          </p:cNvSpPr>
          <p:nvPr/>
        </p:nvSpPr>
        <p:spPr>
          <a:xfrm>
            <a:off x="642256" y="133797"/>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Undergraduate (National Context)</a:t>
            </a:r>
          </a:p>
        </p:txBody>
      </p:sp>
      <p:sp>
        <p:nvSpPr>
          <p:cNvPr id="8" name="Slide Number Placeholder 1">
            <a:extLst>
              <a:ext uri="{FF2B5EF4-FFF2-40B4-BE49-F238E27FC236}">
                <a16:creationId xmlns:a16="http://schemas.microsoft.com/office/drawing/2014/main" id="{25CA138B-1E60-4F1A-8527-A44D51A1C755}"/>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116190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DE9E8F9-1C70-6601-AA5D-E59B9F32E293}"/>
              </a:ext>
            </a:extLst>
          </p:cNvPr>
          <p:cNvPicPr>
            <a:picLocks noChangeAspect="1"/>
          </p:cNvPicPr>
          <p:nvPr/>
        </p:nvPicPr>
        <p:blipFill>
          <a:blip r:embed="rId2"/>
          <a:stretch>
            <a:fillRect/>
          </a:stretch>
        </p:blipFill>
        <p:spPr>
          <a:xfrm>
            <a:off x="0" y="1381862"/>
            <a:ext cx="5982226" cy="5476138"/>
          </a:xfrm>
          <a:prstGeom prst="rect">
            <a:avLst/>
          </a:prstGeom>
        </p:spPr>
      </p:pic>
      <p:pic>
        <p:nvPicPr>
          <p:cNvPr id="10" name="Picture 9">
            <a:extLst>
              <a:ext uri="{FF2B5EF4-FFF2-40B4-BE49-F238E27FC236}">
                <a16:creationId xmlns:a16="http://schemas.microsoft.com/office/drawing/2014/main" id="{E63F1EFB-916A-4C70-8A78-638A0F481081}"/>
              </a:ext>
            </a:extLst>
          </p:cNvPr>
          <p:cNvPicPr>
            <a:picLocks noChangeAspect="1"/>
          </p:cNvPicPr>
          <p:nvPr/>
        </p:nvPicPr>
        <p:blipFill>
          <a:blip r:embed="rId3"/>
          <a:stretch>
            <a:fillRect/>
          </a:stretch>
        </p:blipFill>
        <p:spPr>
          <a:xfrm>
            <a:off x="6096000" y="1661820"/>
            <a:ext cx="5982586" cy="4536185"/>
          </a:xfrm>
          <a:prstGeom prst="rect">
            <a:avLst/>
          </a:prstGeom>
        </p:spPr>
      </p:pic>
      <mc:AlternateContent xmlns:mc="http://schemas.openxmlformats.org/markup-compatibility/2006" xmlns:p14="http://schemas.microsoft.com/office/powerpoint/2010/main">
        <mc:Choice Requires="p14">
          <p:contentPart p14:bwMode="auto" r:id="rId4">
            <p14:nvContentPartPr>
              <p14:cNvPr id="11" name="Ink 10">
                <a:extLst>
                  <a:ext uri="{FF2B5EF4-FFF2-40B4-BE49-F238E27FC236}">
                    <a16:creationId xmlns:a16="http://schemas.microsoft.com/office/drawing/2014/main" id="{014C872A-DB34-FFCA-3367-836A4875C86A}"/>
                  </a:ext>
                </a:extLst>
              </p14:cNvPr>
              <p14:cNvContentPartPr/>
              <p14:nvPr/>
            </p14:nvContentPartPr>
            <p14:xfrm>
              <a:off x="6554785" y="5997485"/>
              <a:ext cx="253440" cy="200520"/>
            </p14:xfrm>
          </p:contentPart>
        </mc:Choice>
        <mc:Fallback xmlns="">
          <p:pic>
            <p:nvPicPr>
              <p:cNvPr id="11" name="Ink 10">
                <a:extLst>
                  <a:ext uri="{FF2B5EF4-FFF2-40B4-BE49-F238E27FC236}">
                    <a16:creationId xmlns:a16="http://schemas.microsoft.com/office/drawing/2014/main" id="{014C872A-DB34-FFCA-3367-836A4875C86A}"/>
                  </a:ext>
                </a:extLst>
              </p:cNvPr>
              <p:cNvPicPr/>
              <p:nvPr/>
            </p:nvPicPr>
            <p:blipFill>
              <a:blip r:embed="rId5"/>
              <a:stretch>
                <a:fillRect/>
              </a:stretch>
            </p:blipFill>
            <p:spPr>
              <a:xfrm>
                <a:off x="6546145" y="5988485"/>
                <a:ext cx="27108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6ADDE0E9-1CA5-6C5B-3898-5F8A2C8279FB}"/>
                  </a:ext>
                </a:extLst>
              </p14:cNvPr>
              <p14:cNvContentPartPr/>
              <p14:nvPr/>
            </p14:nvContentPartPr>
            <p14:xfrm>
              <a:off x="-698855" y="5278925"/>
              <a:ext cx="360" cy="360"/>
            </p14:xfrm>
          </p:contentPart>
        </mc:Choice>
        <mc:Fallback xmlns="">
          <p:pic>
            <p:nvPicPr>
              <p:cNvPr id="12" name="Ink 11">
                <a:extLst>
                  <a:ext uri="{FF2B5EF4-FFF2-40B4-BE49-F238E27FC236}">
                    <a16:creationId xmlns:a16="http://schemas.microsoft.com/office/drawing/2014/main" id="{6ADDE0E9-1CA5-6C5B-3898-5F8A2C8279FB}"/>
                  </a:ext>
                </a:extLst>
              </p:cNvPr>
              <p:cNvPicPr/>
              <p:nvPr/>
            </p:nvPicPr>
            <p:blipFill>
              <a:blip r:embed="rId7"/>
              <a:stretch>
                <a:fillRect/>
              </a:stretch>
            </p:blipFill>
            <p:spPr>
              <a:xfrm>
                <a:off x="-707495" y="5270285"/>
                <a:ext cx="18000" cy="18000"/>
              </a:xfrm>
              <a:prstGeom prst="rect">
                <a:avLst/>
              </a:prstGeom>
            </p:spPr>
          </p:pic>
        </mc:Fallback>
      </mc:AlternateContent>
      <p:sp>
        <p:nvSpPr>
          <p:cNvPr id="7" name="Title 1">
            <a:extLst>
              <a:ext uri="{FF2B5EF4-FFF2-40B4-BE49-F238E27FC236}">
                <a16:creationId xmlns:a16="http://schemas.microsoft.com/office/drawing/2014/main" id="{8375640C-6500-4E30-B23C-036DBAD413A7}"/>
              </a:ext>
            </a:extLst>
          </p:cNvPr>
          <p:cNvSpPr txBox="1">
            <a:spLocks/>
          </p:cNvSpPr>
          <p:nvPr/>
        </p:nvSpPr>
        <p:spPr>
          <a:xfrm>
            <a:off x="642256" y="75202"/>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State-by-State</a:t>
            </a:r>
          </a:p>
        </p:txBody>
      </p:sp>
      <p:sp>
        <p:nvSpPr>
          <p:cNvPr id="8" name="Slide Number Placeholder 1">
            <a:extLst>
              <a:ext uri="{FF2B5EF4-FFF2-40B4-BE49-F238E27FC236}">
                <a16:creationId xmlns:a16="http://schemas.microsoft.com/office/drawing/2014/main" id="{B896ECB1-29ED-449E-A04A-919D95DE51E3}"/>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3329163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B667C2-DD79-4E02-FEBB-B4C57E387DD5}"/>
              </a:ext>
            </a:extLst>
          </p:cNvPr>
          <p:cNvPicPr>
            <a:picLocks noChangeAspect="1"/>
          </p:cNvPicPr>
          <p:nvPr/>
        </p:nvPicPr>
        <p:blipFill>
          <a:blip r:embed="rId2"/>
          <a:stretch>
            <a:fillRect/>
          </a:stretch>
        </p:blipFill>
        <p:spPr>
          <a:xfrm>
            <a:off x="-1" y="1344693"/>
            <a:ext cx="6022331" cy="2865799"/>
          </a:xfrm>
          <a:prstGeom prst="rect">
            <a:avLst/>
          </a:prstGeom>
        </p:spPr>
      </p:pic>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7E000D95-23B1-E89A-EF53-9FA8CF4339FC}"/>
                  </a:ext>
                </a:extLst>
              </p14:cNvPr>
              <p14:cNvContentPartPr/>
              <p14:nvPr/>
            </p14:nvContentPartPr>
            <p14:xfrm>
              <a:off x="10878025" y="4744297"/>
              <a:ext cx="360" cy="360"/>
            </p14:xfrm>
          </p:contentPart>
        </mc:Choice>
        <mc:Fallback xmlns="">
          <p:pic>
            <p:nvPicPr>
              <p:cNvPr id="10" name="Ink 9">
                <a:extLst>
                  <a:ext uri="{FF2B5EF4-FFF2-40B4-BE49-F238E27FC236}">
                    <a16:creationId xmlns:a16="http://schemas.microsoft.com/office/drawing/2014/main" id="{7E000D95-23B1-E89A-EF53-9FA8CF4339FC}"/>
                  </a:ext>
                </a:extLst>
              </p:cNvPr>
              <p:cNvPicPr/>
              <p:nvPr/>
            </p:nvPicPr>
            <p:blipFill>
              <a:blip r:embed="rId6"/>
              <a:stretch>
                <a:fillRect/>
              </a:stretch>
            </p:blipFill>
            <p:spPr>
              <a:xfrm>
                <a:off x="10869025" y="4735657"/>
                <a:ext cx="18000" cy="18000"/>
              </a:xfrm>
              <a:prstGeom prst="rect">
                <a:avLst/>
              </a:prstGeom>
            </p:spPr>
          </p:pic>
        </mc:Fallback>
      </mc:AlternateContent>
      <p:pic>
        <p:nvPicPr>
          <p:cNvPr id="11" name="Picture 10">
            <a:extLst>
              <a:ext uri="{FF2B5EF4-FFF2-40B4-BE49-F238E27FC236}">
                <a16:creationId xmlns:a16="http://schemas.microsoft.com/office/drawing/2014/main" id="{D69B49FF-059F-6E02-F972-E85C119DFA5A}"/>
              </a:ext>
            </a:extLst>
          </p:cNvPr>
          <p:cNvPicPr>
            <a:picLocks noChangeAspect="1"/>
          </p:cNvPicPr>
          <p:nvPr/>
        </p:nvPicPr>
        <p:blipFill>
          <a:blip r:embed="rId7"/>
          <a:stretch>
            <a:fillRect/>
          </a:stretch>
        </p:blipFill>
        <p:spPr>
          <a:xfrm>
            <a:off x="6169672" y="2433034"/>
            <a:ext cx="5898902" cy="4242829"/>
          </a:xfrm>
          <a:prstGeom prst="rect">
            <a:avLst/>
          </a:prstGeom>
        </p:spPr>
      </p:pic>
      <p:sp>
        <p:nvSpPr>
          <p:cNvPr id="7" name="Title 1">
            <a:extLst>
              <a:ext uri="{FF2B5EF4-FFF2-40B4-BE49-F238E27FC236}">
                <a16:creationId xmlns:a16="http://schemas.microsoft.com/office/drawing/2014/main" id="{EAAA9CFD-6582-4FB5-AFDD-FB1FD269C954}"/>
              </a:ext>
            </a:extLst>
          </p:cNvPr>
          <p:cNvSpPr txBox="1">
            <a:spLocks/>
          </p:cNvSpPr>
          <p:nvPr/>
        </p:nvSpPr>
        <p:spPr>
          <a:xfrm>
            <a:off x="642256" y="139000"/>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And Yet…</a:t>
            </a:r>
          </a:p>
        </p:txBody>
      </p:sp>
      <p:sp>
        <p:nvSpPr>
          <p:cNvPr id="8" name="Slide Number Placeholder 1">
            <a:extLst>
              <a:ext uri="{FF2B5EF4-FFF2-40B4-BE49-F238E27FC236}">
                <a16:creationId xmlns:a16="http://schemas.microsoft.com/office/drawing/2014/main" id="{55E9CDF4-ED87-481E-8001-B1FBBDF69FC7}"/>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573447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19C9321-5204-BF58-1B36-820E91DCA721}"/>
              </a:ext>
            </a:extLst>
          </p:cNvPr>
          <p:cNvPicPr>
            <a:picLocks noGrp="1" noChangeAspect="1"/>
          </p:cNvPicPr>
          <p:nvPr>
            <p:ph idx="4294967295"/>
          </p:nvPr>
        </p:nvPicPr>
        <p:blipFill>
          <a:blip r:embed="rId2"/>
          <a:stretch>
            <a:fillRect/>
          </a:stretch>
        </p:blipFill>
        <p:spPr>
          <a:xfrm>
            <a:off x="761492" y="1957830"/>
            <a:ext cx="11164696" cy="4294114"/>
          </a:xfrm>
        </p:spPr>
      </p:pic>
      <p:sp>
        <p:nvSpPr>
          <p:cNvPr id="4" name="Title 1">
            <a:extLst>
              <a:ext uri="{FF2B5EF4-FFF2-40B4-BE49-F238E27FC236}">
                <a16:creationId xmlns:a16="http://schemas.microsoft.com/office/drawing/2014/main" id="{FD72DAFF-894B-46E4-831D-3DF9CB19F76A}"/>
              </a:ext>
            </a:extLst>
          </p:cNvPr>
          <p:cNvSpPr txBox="1">
            <a:spLocks/>
          </p:cNvSpPr>
          <p:nvPr/>
        </p:nvSpPr>
        <p:spPr>
          <a:xfrm>
            <a:off x="642256" y="139000"/>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Transfers</a:t>
            </a:r>
          </a:p>
        </p:txBody>
      </p:sp>
      <p:sp>
        <p:nvSpPr>
          <p:cNvPr id="6" name="Slide Number Placeholder 1">
            <a:extLst>
              <a:ext uri="{FF2B5EF4-FFF2-40B4-BE49-F238E27FC236}">
                <a16:creationId xmlns:a16="http://schemas.microsoft.com/office/drawing/2014/main" id="{3E4A21D3-5D7B-4F2A-861B-0BAF77BE5AD5}"/>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057613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E84A770-B420-8838-EA75-99D9AD7189D7}"/>
              </a:ext>
            </a:extLst>
          </p:cNvPr>
          <p:cNvPicPr>
            <a:picLocks noGrp="1" noChangeAspect="1"/>
          </p:cNvPicPr>
          <p:nvPr>
            <p:ph idx="4294967295"/>
          </p:nvPr>
        </p:nvPicPr>
        <p:blipFill>
          <a:blip r:embed="rId2"/>
          <a:stretch>
            <a:fillRect/>
          </a:stretch>
        </p:blipFill>
        <p:spPr>
          <a:xfrm>
            <a:off x="808074" y="1468180"/>
            <a:ext cx="7432158" cy="5250820"/>
          </a:xfrm>
        </p:spPr>
      </p:pic>
      <p:sp>
        <p:nvSpPr>
          <p:cNvPr id="7" name="TextBox 6">
            <a:extLst>
              <a:ext uri="{FF2B5EF4-FFF2-40B4-BE49-F238E27FC236}">
                <a16:creationId xmlns:a16="http://schemas.microsoft.com/office/drawing/2014/main" id="{9638354A-3498-E8C7-FE47-87C3B3E6F7CA}"/>
              </a:ext>
            </a:extLst>
          </p:cNvPr>
          <p:cNvSpPr txBox="1"/>
          <p:nvPr/>
        </p:nvSpPr>
        <p:spPr>
          <a:xfrm>
            <a:off x="8314660" y="2766223"/>
            <a:ext cx="3157870" cy="1815882"/>
          </a:xfrm>
          <a:prstGeom prst="rect">
            <a:avLst/>
          </a:prstGeom>
          <a:noFill/>
        </p:spPr>
        <p:txBody>
          <a:bodyPr wrap="square">
            <a:spAutoFit/>
          </a:bodyPr>
          <a:lstStyle/>
          <a:p>
            <a:pPr algn="ctr"/>
            <a:r>
              <a:rPr lang="en-US" sz="2800" b="1" dirty="0"/>
              <a:t>Projected to increase 4% between 2016–17 and 2028–29.</a:t>
            </a:r>
          </a:p>
        </p:txBody>
      </p:sp>
      <p:sp>
        <p:nvSpPr>
          <p:cNvPr id="8" name="Title 1">
            <a:extLst>
              <a:ext uri="{FF2B5EF4-FFF2-40B4-BE49-F238E27FC236}">
                <a16:creationId xmlns:a16="http://schemas.microsoft.com/office/drawing/2014/main" id="{0FCD68F5-B4A3-4417-93C4-6155E94C5755}"/>
              </a:ext>
            </a:extLst>
          </p:cNvPr>
          <p:cNvSpPr txBox="1">
            <a:spLocks/>
          </p:cNvSpPr>
          <p:nvPr/>
        </p:nvSpPr>
        <p:spPr>
          <a:xfrm>
            <a:off x="642256" y="139000"/>
            <a:ext cx="11127986" cy="1019175"/>
          </a:xfrm>
          <a:prstGeom prst="rect">
            <a:avLst/>
          </a:prstGeom>
        </p:spPr>
        <p:txBody>
          <a:bodyPr vert="horz" lIns="91440" tIns="45720" rIns="91440" bIns="45720" rtlCol="0" anchor="b">
            <a:normAutofit fontScale="92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Graduate Recruitment IPEDS Projections</a:t>
            </a:r>
          </a:p>
        </p:txBody>
      </p:sp>
      <p:sp>
        <p:nvSpPr>
          <p:cNvPr id="9" name="Slide Number Placeholder 1">
            <a:extLst>
              <a:ext uri="{FF2B5EF4-FFF2-40B4-BE49-F238E27FC236}">
                <a16:creationId xmlns:a16="http://schemas.microsoft.com/office/drawing/2014/main" id="{B06AA3C3-DFFD-47AE-BE85-6EA55FB72F7C}"/>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838938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1FF9770-9B2D-4E75-CAA9-BF757CEF5847}"/>
              </a:ext>
            </a:extLst>
          </p:cNvPr>
          <p:cNvPicPr>
            <a:picLocks noGrp="1" noChangeAspect="1"/>
          </p:cNvPicPr>
          <p:nvPr>
            <p:ph idx="4294967295"/>
          </p:nvPr>
        </p:nvPicPr>
        <p:blipFill>
          <a:blip r:embed="rId2"/>
          <a:stretch>
            <a:fillRect/>
          </a:stretch>
        </p:blipFill>
        <p:spPr>
          <a:xfrm>
            <a:off x="1286444" y="1488558"/>
            <a:ext cx="8875290" cy="5369442"/>
          </a:xfrm>
        </p:spPr>
      </p:pic>
      <p:sp>
        <p:nvSpPr>
          <p:cNvPr id="6" name="Title 1">
            <a:extLst>
              <a:ext uri="{FF2B5EF4-FFF2-40B4-BE49-F238E27FC236}">
                <a16:creationId xmlns:a16="http://schemas.microsoft.com/office/drawing/2014/main" id="{D8D76C94-AB43-4529-B726-BD817EB2F9E3}"/>
              </a:ext>
            </a:extLst>
          </p:cNvPr>
          <p:cNvSpPr txBox="1">
            <a:spLocks/>
          </p:cNvSpPr>
          <p:nvPr/>
        </p:nvSpPr>
        <p:spPr>
          <a:xfrm>
            <a:off x="642256" y="139000"/>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Growth in Mississippi</a:t>
            </a:r>
          </a:p>
        </p:txBody>
      </p:sp>
      <p:sp>
        <p:nvSpPr>
          <p:cNvPr id="7" name="Slide Number Placeholder 1">
            <a:extLst>
              <a:ext uri="{FF2B5EF4-FFF2-40B4-BE49-F238E27FC236}">
                <a16:creationId xmlns:a16="http://schemas.microsoft.com/office/drawing/2014/main" id="{6CDD3CBD-011C-4374-8C94-13D0E3B0592F}"/>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1817783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DBAE26-5E3D-4F17-B69B-BE9F8AABE46C}"/>
              </a:ext>
            </a:extLst>
          </p:cNvPr>
          <p:cNvSpPr>
            <a:spLocks noGrp="1"/>
          </p:cNvSpPr>
          <p:nvPr>
            <p:ph type="title"/>
          </p:nvPr>
        </p:nvSpPr>
        <p:spPr/>
        <p:txBody>
          <a:bodyPr/>
          <a:lstStyle/>
          <a:p>
            <a:pPr algn="ctr"/>
            <a:r>
              <a:rPr lang="en-US" dirty="0">
                <a:solidFill>
                  <a:srgbClr val="00843D"/>
                </a:solidFill>
                <a:latin typeface="Britannic Bold" panose="020B0903060703020204" pitchFamily="34" charset="0"/>
                <a:ea typeface="Batang" panose="02030600000101010101" pitchFamily="18" charset="-127"/>
              </a:rPr>
              <a:t>Action Items</a:t>
            </a:r>
          </a:p>
        </p:txBody>
      </p:sp>
    </p:spTree>
    <p:extLst>
      <p:ext uri="{BB962C8B-B14F-4D97-AF65-F5344CB8AC3E}">
        <p14:creationId xmlns:p14="http://schemas.microsoft.com/office/powerpoint/2010/main" val="1595336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E7845E-EBC4-6CE5-F4FE-1CBF289DB545}"/>
              </a:ext>
            </a:extLst>
          </p:cNvPr>
          <p:cNvSpPr>
            <a:spLocks noGrp="1"/>
          </p:cNvSpPr>
          <p:nvPr>
            <p:ph idx="4294967295"/>
          </p:nvPr>
        </p:nvSpPr>
        <p:spPr>
          <a:xfrm>
            <a:off x="642256" y="1662815"/>
            <a:ext cx="10515600" cy="4779963"/>
          </a:xfrm>
        </p:spPr>
        <p:txBody>
          <a:bodyPr>
            <a:normAutofit/>
          </a:bodyPr>
          <a:lstStyle/>
          <a:p>
            <a:pPr marL="457200" marR="0" lvl="0" indent="-457200">
              <a:spcBef>
                <a:spcPts val="0"/>
              </a:spcBef>
              <a:spcAft>
                <a:spcPts val="0"/>
              </a:spcAft>
              <a:buFont typeface="Wingdings" panose="05000000000000000000" pitchFamily="2" charset="2"/>
              <a:buChar char="Ø"/>
            </a:pPr>
            <a:r>
              <a:rPr lang="en-US" sz="3200" dirty="0">
                <a:effectLst/>
                <a:latin typeface="Calibri" panose="020F0502020204030204" pitchFamily="34" charset="0"/>
                <a:ea typeface="Times New Roman" panose="02020603050405020304" pitchFamily="18" charset="0"/>
              </a:rPr>
              <a:t>Share exciting things that are happening in your program:</a:t>
            </a:r>
          </a:p>
          <a:p>
            <a:pPr marL="1371600" lvl="1" indent="-457200">
              <a:spcBef>
                <a:spcPts val="0"/>
              </a:spcBef>
              <a:buFont typeface="Wingdings" panose="05000000000000000000" pitchFamily="2" charset="2"/>
              <a:buChar char="§"/>
            </a:pPr>
            <a:r>
              <a:rPr lang="en-US" sz="3200" dirty="0">
                <a:effectLst/>
                <a:latin typeface="Calibri" panose="020F0502020204030204" pitchFamily="34" charset="0"/>
                <a:ea typeface="Times New Roman" panose="02020603050405020304" pitchFamily="18" charset="0"/>
              </a:rPr>
              <a:t>Office of Undergraduate Admissions</a:t>
            </a:r>
          </a:p>
          <a:p>
            <a:pPr marL="1371600" lvl="1" indent="-457200">
              <a:spcBef>
                <a:spcPts val="0"/>
              </a:spcBef>
              <a:buFont typeface="Wingdings" panose="05000000000000000000" pitchFamily="2" charset="2"/>
              <a:buChar char="§"/>
            </a:pPr>
            <a:r>
              <a:rPr lang="en-US" sz="3200" dirty="0">
                <a:latin typeface="Calibri" panose="020F0502020204030204" pitchFamily="34" charset="0"/>
                <a:ea typeface="Times New Roman" panose="02020603050405020304" pitchFamily="18" charset="0"/>
              </a:rPr>
              <a:t>Communications &amp; Marketing</a:t>
            </a:r>
            <a:endParaRPr lang="en-US" sz="3200" dirty="0">
              <a:effectLst/>
              <a:latin typeface="Calibri" panose="020F0502020204030204" pitchFamily="34" charset="0"/>
              <a:ea typeface="Times New Roman" panose="02020603050405020304" pitchFamily="18" charset="0"/>
            </a:endParaRPr>
          </a:p>
          <a:p>
            <a:pPr marL="1371600" lvl="1" indent="-457200">
              <a:spcBef>
                <a:spcPts val="0"/>
              </a:spcBef>
              <a:buFont typeface="Wingdings" panose="05000000000000000000" pitchFamily="2" charset="2"/>
              <a:buChar char="§"/>
            </a:pPr>
            <a:r>
              <a:rPr lang="en-US" sz="3200" dirty="0">
                <a:effectLst/>
                <a:latin typeface="Calibri" panose="020F0502020204030204" pitchFamily="34" charset="0"/>
                <a:ea typeface="Calibri" panose="020F0502020204030204" pitchFamily="34" charset="0"/>
              </a:rPr>
              <a:t>Social Media</a:t>
            </a:r>
          </a:p>
          <a:p>
            <a:pPr marL="457200" indent="-457200">
              <a:spcBef>
                <a:spcPts val="0"/>
              </a:spcBef>
              <a:buFont typeface="Wingdings" panose="05000000000000000000" pitchFamily="2" charset="2"/>
              <a:buChar char="Ø"/>
            </a:pPr>
            <a:r>
              <a:rPr lang="en-US" sz="3200" dirty="0">
                <a:effectLst/>
                <a:latin typeface="Calibri" panose="020F0502020204030204" pitchFamily="34" charset="0"/>
                <a:ea typeface="Calibri" panose="020F0502020204030204" pitchFamily="34" charset="0"/>
              </a:rPr>
              <a:t>Promote:</a:t>
            </a:r>
          </a:p>
          <a:p>
            <a:pPr marL="1371600" marR="0" lvl="1" indent="-457200">
              <a:spcBef>
                <a:spcPts val="0"/>
              </a:spcBef>
              <a:spcAft>
                <a:spcPts val="0"/>
              </a:spcAft>
              <a:buFont typeface="Wingdings" panose="05000000000000000000" pitchFamily="2" charset="2"/>
              <a:buChar char="§"/>
            </a:pPr>
            <a:r>
              <a:rPr lang="en-US" sz="3200" dirty="0">
                <a:effectLst/>
                <a:latin typeface="Calibri" panose="020F0502020204030204" pitchFamily="34" charset="0"/>
                <a:ea typeface="Times New Roman" panose="02020603050405020304" pitchFamily="18" charset="0"/>
              </a:rPr>
              <a:t>Accomplishments</a:t>
            </a:r>
          </a:p>
          <a:p>
            <a:pPr marL="1371600" marR="0" lvl="1" indent="-457200">
              <a:spcBef>
                <a:spcPts val="0"/>
              </a:spcBef>
              <a:spcAft>
                <a:spcPts val="0"/>
              </a:spcAft>
              <a:buFont typeface="Wingdings" panose="05000000000000000000" pitchFamily="2" charset="2"/>
              <a:buChar char="§"/>
            </a:pPr>
            <a:r>
              <a:rPr lang="en-US" sz="3200" dirty="0">
                <a:latin typeface="Calibri" panose="020F0502020204030204" pitchFamily="34" charset="0"/>
                <a:ea typeface="Times New Roman" panose="02020603050405020304" pitchFamily="18" charset="0"/>
              </a:rPr>
              <a:t>O</a:t>
            </a:r>
            <a:r>
              <a:rPr lang="en-US" sz="3200" dirty="0">
                <a:effectLst/>
                <a:latin typeface="Calibri" panose="020F0502020204030204" pitchFamily="34" charset="0"/>
                <a:ea typeface="Times New Roman" panose="02020603050405020304" pitchFamily="18" charset="0"/>
              </a:rPr>
              <a:t>utstanding internship/employment opportunities</a:t>
            </a:r>
          </a:p>
          <a:p>
            <a:pPr marL="1371600" marR="0" lvl="1" indent="-457200">
              <a:spcBef>
                <a:spcPts val="0"/>
              </a:spcBef>
              <a:spcAft>
                <a:spcPts val="0"/>
              </a:spcAft>
              <a:buFont typeface="Wingdings" panose="05000000000000000000" pitchFamily="2" charset="2"/>
              <a:buChar char="§"/>
            </a:pPr>
            <a:r>
              <a:rPr lang="en-US" sz="3200" dirty="0">
                <a:latin typeface="Calibri" panose="020F0502020204030204" pitchFamily="34" charset="0"/>
                <a:ea typeface="Calibri" panose="020F0502020204030204" pitchFamily="34" charset="0"/>
              </a:rPr>
              <a:t>Awards</a:t>
            </a:r>
          </a:p>
          <a:p>
            <a:pPr marL="1371600" marR="0" lvl="1" indent="-457200">
              <a:spcBef>
                <a:spcPts val="0"/>
              </a:spcBef>
              <a:spcAft>
                <a:spcPts val="600"/>
              </a:spcAft>
              <a:buFont typeface="Wingdings" panose="05000000000000000000" pitchFamily="2" charset="2"/>
              <a:buChar char="§"/>
            </a:pPr>
            <a:r>
              <a:rPr lang="en-US" sz="3200" dirty="0">
                <a:effectLst/>
                <a:latin typeface="Calibri" panose="020F0502020204030204" pitchFamily="34" charset="0"/>
                <a:ea typeface="Calibri" panose="020F0502020204030204" pitchFamily="34" charset="0"/>
              </a:rPr>
              <a:t>High</a:t>
            </a:r>
            <a:r>
              <a:rPr lang="en-US" sz="3200" dirty="0">
                <a:latin typeface="Calibri" panose="020F0502020204030204" pitchFamily="34" charset="0"/>
                <a:ea typeface="Calibri" panose="020F0502020204030204" pitchFamily="34" charset="0"/>
              </a:rPr>
              <a:t>-profile activities</a:t>
            </a:r>
          </a:p>
          <a:p>
            <a:pPr marL="457200" indent="-457200">
              <a:spcBef>
                <a:spcPts val="0"/>
              </a:spcBef>
              <a:buFont typeface="Wingdings" panose="05000000000000000000" pitchFamily="2" charset="2"/>
              <a:buChar char="Ø"/>
            </a:pPr>
            <a:r>
              <a:rPr lang="en-US" sz="3200" dirty="0">
                <a:latin typeface="Calibri" panose="020F0502020204030204" pitchFamily="34" charset="0"/>
                <a:ea typeface="Calibri" panose="020F0502020204030204" pitchFamily="34" charset="0"/>
              </a:rPr>
              <a:t>And like/share/follow if you’re not in that program!</a:t>
            </a:r>
          </a:p>
          <a:p>
            <a:pPr marL="457200" marR="0" lvl="1" indent="0">
              <a:spcBef>
                <a:spcPts val="0"/>
              </a:spcBef>
              <a:spcAft>
                <a:spcPts val="0"/>
              </a:spcAft>
              <a:buNone/>
            </a:pPr>
            <a:endParaRPr lang="en-US" sz="2800" dirty="0">
              <a:effectLst/>
              <a:latin typeface="Calibri" panose="020F0502020204030204" pitchFamily="34" charset="0"/>
              <a:ea typeface="Calibri" panose="020F0502020204030204" pitchFamily="34" charset="0"/>
            </a:endParaRPr>
          </a:p>
          <a:p>
            <a:pPr marL="0" indent="0">
              <a:buNone/>
            </a:pPr>
            <a:endParaRPr lang="en-US" dirty="0"/>
          </a:p>
        </p:txBody>
      </p:sp>
      <p:sp>
        <p:nvSpPr>
          <p:cNvPr id="4" name="Title 1">
            <a:extLst>
              <a:ext uri="{FF2B5EF4-FFF2-40B4-BE49-F238E27FC236}">
                <a16:creationId xmlns:a16="http://schemas.microsoft.com/office/drawing/2014/main" id="{856D5FA1-DF7D-48B3-B3F2-99EEE8ECA679}"/>
              </a:ext>
            </a:extLst>
          </p:cNvPr>
          <p:cNvSpPr txBox="1">
            <a:spLocks/>
          </p:cNvSpPr>
          <p:nvPr/>
        </p:nvSpPr>
        <p:spPr>
          <a:xfrm>
            <a:off x="642256" y="139000"/>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Share Good News</a:t>
            </a:r>
          </a:p>
        </p:txBody>
      </p:sp>
      <p:sp>
        <p:nvSpPr>
          <p:cNvPr id="5" name="Slide Number Placeholder 1">
            <a:extLst>
              <a:ext uri="{FF2B5EF4-FFF2-40B4-BE49-F238E27FC236}">
                <a16:creationId xmlns:a16="http://schemas.microsoft.com/office/drawing/2014/main" id="{F103243A-7D35-41AA-90D0-AC58B8B43C4F}"/>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747174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54DA0-0BEF-F094-F4DA-A1C5B4CA3AA0}"/>
              </a:ext>
            </a:extLst>
          </p:cNvPr>
          <p:cNvSpPr>
            <a:spLocks noGrp="1"/>
          </p:cNvSpPr>
          <p:nvPr>
            <p:ph idx="4294967295"/>
          </p:nvPr>
        </p:nvSpPr>
        <p:spPr>
          <a:xfrm>
            <a:off x="635167" y="1835630"/>
            <a:ext cx="10582181" cy="4448212"/>
          </a:xfrm>
        </p:spPr>
        <p:txBody>
          <a:bodyPr>
            <a:normAutofit fontScale="70000" lnSpcReduction="20000"/>
          </a:bodyPr>
          <a:lstStyle/>
          <a:p>
            <a:pPr marL="457200" indent="-457200">
              <a:lnSpc>
                <a:spcPct val="120000"/>
              </a:lnSpc>
              <a:spcBef>
                <a:spcPts val="0"/>
              </a:spcBef>
              <a:spcAft>
                <a:spcPts val="1200"/>
              </a:spcAft>
              <a:buFont typeface="Wingdings" panose="05000000000000000000" pitchFamily="2" charset="2"/>
              <a:buChar char="Ø"/>
            </a:pPr>
            <a:r>
              <a:rPr lang="en-US" sz="5100" dirty="0">
                <a:effectLst/>
                <a:ea typeface="Times New Roman" panose="02020603050405020304" pitchFamily="18" charset="0"/>
              </a:rPr>
              <a:t>Represent Delta State everywhere you go.</a:t>
            </a:r>
            <a:endParaRPr lang="en-US" sz="5100" dirty="0">
              <a:effectLst/>
              <a:ea typeface="Calibri" panose="020F0502020204030204" pitchFamily="34" charset="0"/>
            </a:endParaRPr>
          </a:p>
          <a:p>
            <a:pPr marL="1371600" marR="0" lvl="1" indent="-454025">
              <a:lnSpc>
                <a:spcPct val="120000"/>
              </a:lnSpc>
              <a:spcBef>
                <a:spcPts val="0"/>
              </a:spcBef>
              <a:spcAft>
                <a:spcPts val="300"/>
              </a:spcAft>
              <a:buFont typeface="Wingdings" panose="05000000000000000000" pitchFamily="2" charset="2"/>
              <a:buChar char="§"/>
            </a:pPr>
            <a:r>
              <a:rPr lang="en-US" sz="5100" dirty="0">
                <a:effectLst/>
                <a:ea typeface="Times New Roman" panose="02020603050405020304" pitchFamily="18" charset="0"/>
              </a:rPr>
              <a:t>Whether it may be at the grocery store or on a family vacation, wear your green and white</a:t>
            </a:r>
          </a:p>
          <a:p>
            <a:pPr marL="1371600" marR="0" lvl="1" indent="-454025">
              <a:lnSpc>
                <a:spcPct val="120000"/>
              </a:lnSpc>
              <a:spcBef>
                <a:spcPts val="0"/>
              </a:spcBef>
              <a:spcAft>
                <a:spcPts val="300"/>
              </a:spcAft>
              <a:buFont typeface="Wingdings" panose="05000000000000000000" pitchFamily="2" charset="2"/>
              <a:buChar char="§"/>
            </a:pPr>
            <a:r>
              <a:rPr lang="en-US" sz="5100" dirty="0">
                <a:ea typeface="Calibri" panose="020F0502020204030204" pitchFamily="34" charset="0"/>
              </a:rPr>
              <a:t>Act as a brand ambassador for DSU</a:t>
            </a:r>
          </a:p>
          <a:p>
            <a:pPr marL="1371600" marR="0" lvl="1" indent="-454025">
              <a:lnSpc>
                <a:spcPct val="120000"/>
              </a:lnSpc>
              <a:spcBef>
                <a:spcPts val="0"/>
              </a:spcBef>
              <a:spcAft>
                <a:spcPts val="300"/>
              </a:spcAft>
              <a:buFont typeface="Wingdings" panose="05000000000000000000" pitchFamily="2" charset="2"/>
              <a:buChar char="§"/>
            </a:pPr>
            <a:r>
              <a:rPr lang="en-US" sz="5100" dirty="0">
                <a:effectLst/>
                <a:ea typeface="Calibri" panose="020F0502020204030204" pitchFamily="34" charset="0"/>
              </a:rPr>
              <a:t>Be ready with talking points about our university</a:t>
            </a:r>
          </a:p>
          <a:p>
            <a:pPr marL="1371600" marR="0" lvl="1" indent="-454025">
              <a:lnSpc>
                <a:spcPct val="120000"/>
              </a:lnSpc>
              <a:spcBef>
                <a:spcPts val="0"/>
              </a:spcBef>
              <a:spcAft>
                <a:spcPts val="0"/>
              </a:spcAft>
              <a:buFont typeface="Wingdings" panose="05000000000000000000" pitchFamily="2" charset="2"/>
              <a:buChar char="§"/>
            </a:pPr>
            <a:r>
              <a:rPr lang="en-US" sz="5100" dirty="0">
                <a:ea typeface="Calibri" panose="020F0502020204030204" pitchFamily="34" charset="0"/>
              </a:rPr>
              <a:t>Make a contact, share the contact back to Admissions</a:t>
            </a:r>
            <a:endParaRPr lang="en-US" dirty="0"/>
          </a:p>
        </p:txBody>
      </p:sp>
      <p:sp>
        <p:nvSpPr>
          <p:cNvPr id="4" name="Title 1">
            <a:extLst>
              <a:ext uri="{FF2B5EF4-FFF2-40B4-BE49-F238E27FC236}">
                <a16:creationId xmlns:a16="http://schemas.microsoft.com/office/drawing/2014/main" id="{3A216BF7-67DB-4E9E-B776-0B0CF7B8525E}"/>
              </a:ext>
            </a:extLst>
          </p:cNvPr>
          <p:cNvSpPr txBox="1">
            <a:spLocks/>
          </p:cNvSpPr>
          <p:nvPr/>
        </p:nvSpPr>
        <p:spPr>
          <a:xfrm>
            <a:off x="642256" y="139000"/>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Go Green</a:t>
            </a:r>
          </a:p>
        </p:txBody>
      </p:sp>
      <p:sp>
        <p:nvSpPr>
          <p:cNvPr id="5" name="Slide Number Placeholder 1">
            <a:extLst>
              <a:ext uri="{FF2B5EF4-FFF2-40B4-BE49-F238E27FC236}">
                <a16:creationId xmlns:a16="http://schemas.microsoft.com/office/drawing/2014/main" id="{DE81ABB4-0794-41F6-BC92-8A8089F72665}"/>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376842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633D85-CE7B-38B1-55D3-2D391775C5DA}"/>
              </a:ext>
            </a:extLst>
          </p:cNvPr>
          <p:cNvSpPr>
            <a:spLocks noGrp="1"/>
          </p:cNvSpPr>
          <p:nvPr>
            <p:ph idx="4294967295"/>
          </p:nvPr>
        </p:nvSpPr>
        <p:spPr>
          <a:xfrm>
            <a:off x="258725" y="1577754"/>
            <a:ext cx="11674549" cy="5056962"/>
          </a:xfrm>
        </p:spPr>
        <p:txBody>
          <a:bodyPr>
            <a:normAutofit fontScale="92500"/>
          </a:bodyPr>
          <a:lstStyle/>
          <a:p>
            <a:pPr marL="339725" marR="0" lvl="1" indent="-339725">
              <a:lnSpc>
                <a:spcPct val="100000"/>
              </a:lnSpc>
              <a:spcBef>
                <a:spcPts val="0"/>
              </a:spcBef>
              <a:spcAft>
                <a:spcPts val="0"/>
              </a:spcAft>
              <a:buFont typeface="Wingdings" panose="05000000000000000000" pitchFamily="2" charset="2"/>
              <a:buChar char="Ø"/>
            </a:pPr>
            <a:r>
              <a:rPr lang="en-US" sz="2800" b="1" dirty="0"/>
              <a:t>Instructors:</a:t>
            </a:r>
          </a:p>
          <a:p>
            <a:pPr marL="1371600" marR="0" lvl="1" indent="-457200">
              <a:lnSpc>
                <a:spcPct val="100000"/>
              </a:lnSpc>
              <a:spcBef>
                <a:spcPts val="0"/>
              </a:spcBef>
              <a:spcAft>
                <a:spcPts val="0"/>
              </a:spcAft>
              <a:buFont typeface="Wingdings" panose="05000000000000000000" pitchFamily="2" charset="2"/>
              <a:buChar char="§"/>
            </a:pPr>
            <a:r>
              <a:rPr lang="en-US" sz="2800" dirty="0">
                <a:effectLst/>
                <a:ea typeface="Times New Roman" panose="02020603050405020304" pitchFamily="18" charset="0"/>
              </a:rPr>
              <a:t>If you have connections at area high schools, work with Admissions to schedule a visit. Time could be split with you sharing information about your discipline and a recruiter sharing what it takes to get admitted at Delta State.</a:t>
            </a:r>
            <a:endParaRPr lang="en-US" sz="2800" dirty="0">
              <a:effectLst/>
            </a:endParaRPr>
          </a:p>
          <a:p>
            <a:pPr marL="1371600" marR="0" lvl="1" indent="-457200">
              <a:lnSpc>
                <a:spcPct val="100000"/>
              </a:lnSpc>
              <a:spcBef>
                <a:spcPts val="0"/>
              </a:spcBef>
              <a:spcAft>
                <a:spcPts val="0"/>
              </a:spcAft>
              <a:buFont typeface="Wingdings" panose="05000000000000000000" pitchFamily="2" charset="2"/>
              <a:buChar char="§"/>
            </a:pPr>
            <a:r>
              <a:rPr lang="en-US" sz="2800" dirty="0">
                <a:effectLst/>
                <a:ea typeface="Times New Roman" panose="02020603050405020304" pitchFamily="18" charset="0"/>
              </a:rPr>
              <a:t>Let Admissions know what class offerings you have that would be good for a prospective student (or entire classes) to sit in on while on campus.</a:t>
            </a:r>
            <a:endParaRPr lang="en-US" sz="2800" dirty="0">
              <a:effectLst/>
              <a:ea typeface="Calibri" panose="020F0502020204030204" pitchFamily="34" charset="0"/>
            </a:endParaRPr>
          </a:p>
          <a:p>
            <a:pPr marL="1371600" marR="0" lvl="1" indent="-457200">
              <a:lnSpc>
                <a:spcPct val="100000"/>
              </a:lnSpc>
              <a:spcBef>
                <a:spcPts val="0"/>
              </a:spcBef>
              <a:spcAft>
                <a:spcPts val="0"/>
              </a:spcAft>
              <a:buFont typeface="Wingdings" panose="05000000000000000000" pitchFamily="2" charset="2"/>
              <a:buChar char="§"/>
            </a:pPr>
            <a:r>
              <a:rPr lang="en-US" sz="2800" dirty="0">
                <a:effectLst/>
                <a:ea typeface="Times New Roman" panose="02020603050405020304" pitchFamily="18" charset="0"/>
              </a:rPr>
              <a:t>Let us know in advance if there are specific days that would be highlights for your program (interesting labs, recitals, etc.)</a:t>
            </a:r>
          </a:p>
          <a:p>
            <a:pPr marL="457200" marR="0" lvl="1" indent="-457200">
              <a:lnSpc>
                <a:spcPct val="100000"/>
              </a:lnSpc>
              <a:spcBef>
                <a:spcPts val="600"/>
              </a:spcBef>
              <a:spcAft>
                <a:spcPts val="0"/>
              </a:spcAft>
              <a:buFont typeface="Wingdings" panose="05000000000000000000" pitchFamily="2" charset="2"/>
              <a:buChar char="Ø"/>
            </a:pPr>
            <a:r>
              <a:rPr lang="en-US" sz="2800" b="1" dirty="0"/>
              <a:t>Campus community:</a:t>
            </a:r>
          </a:p>
          <a:p>
            <a:pPr marL="1371600" lvl="1" indent="-469900">
              <a:lnSpc>
                <a:spcPct val="100000"/>
              </a:lnSpc>
              <a:spcBef>
                <a:spcPts val="0"/>
              </a:spcBef>
              <a:spcAft>
                <a:spcPts val="0"/>
              </a:spcAft>
              <a:buFont typeface="Wingdings" panose="05000000000000000000" pitchFamily="2" charset="2"/>
              <a:buChar char="§"/>
            </a:pPr>
            <a:r>
              <a:rPr lang="en-US" sz="2800" dirty="0">
                <a:effectLst/>
                <a:ea typeface="Times New Roman" panose="02020603050405020304" pitchFamily="18" charset="0"/>
              </a:rPr>
              <a:t>All vice presidents, deans, and chairs have access to the visits calendar</a:t>
            </a:r>
          </a:p>
          <a:p>
            <a:pPr marL="1371600" lvl="1" indent="-469900">
              <a:lnSpc>
                <a:spcPct val="100000"/>
              </a:lnSpc>
              <a:spcBef>
                <a:spcPts val="0"/>
              </a:spcBef>
              <a:spcAft>
                <a:spcPts val="0"/>
              </a:spcAft>
              <a:buFont typeface="Wingdings" panose="05000000000000000000" pitchFamily="2" charset="2"/>
              <a:buChar char="§"/>
            </a:pPr>
            <a:r>
              <a:rPr lang="en-US" sz="2800" dirty="0">
                <a:ea typeface="Times New Roman" panose="02020603050405020304" pitchFamily="18" charset="0"/>
              </a:rPr>
              <a:t>Engage campus visitors</a:t>
            </a:r>
          </a:p>
          <a:p>
            <a:pPr marL="1371600" lvl="1" indent="-469900">
              <a:lnSpc>
                <a:spcPct val="100000"/>
              </a:lnSpc>
              <a:spcBef>
                <a:spcPts val="0"/>
              </a:spcBef>
              <a:spcAft>
                <a:spcPts val="0"/>
              </a:spcAft>
              <a:buFont typeface="Wingdings" panose="05000000000000000000" pitchFamily="2" charset="2"/>
              <a:buChar char="§"/>
            </a:pPr>
            <a:r>
              <a:rPr lang="en-US" sz="2800" dirty="0">
                <a:ea typeface="Times New Roman" panose="02020603050405020304" pitchFamily="18" charset="0"/>
              </a:rPr>
              <a:t>Do the little things—tidy up, hold doors, stock takeaway items</a:t>
            </a:r>
          </a:p>
          <a:p>
            <a:pPr marL="457200" lvl="1" indent="0">
              <a:spcBef>
                <a:spcPts val="0"/>
              </a:spcBef>
              <a:buNone/>
            </a:pPr>
            <a:endParaRPr lang="en-US" sz="2000" dirty="0">
              <a:effectLst/>
              <a:latin typeface="Calibri" panose="020F0502020204030204" pitchFamily="34" charset="0"/>
              <a:ea typeface="Times New Roman" panose="02020603050405020304" pitchFamily="18" charset="0"/>
            </a:endParaRPr>
          </a:p>
          <a:p>
            <a:pPr marL="457200" marR="0" lvl="1" indent="0">
              <a:spcBef>
                <a:spcPts val="0"/>
              </a:spcBef>
              <a:spcAft>
                <a:spcPts val="0"/>
              </a:spcAft>
              <a:buNone/>
            </a:pPr>
            <a:endParaRPr lang="en-US" dirty="0"/>
          </a:p>
        </p:txBody>
      </p:sp>
      <p:sp>
        <p:nvSpPr>
          <p:cNvPr id="4" name="Title 1">
            <a:extLst>
              <a:ext uri="{FF2B5EF4-FFF2-40B4-BE49-F238E27FC236}">
                <a16:creationId xmlns:a16="http://schemas.microsoft.com/office/drawing/2014/main" id="{D8D0A5DD-ABB6-49C9-9A70-EA0A12C8416C}"/>
              </a:ext>
            </a:extLst>
          </p:cNvPr>
          <p:cNvSpPr txBox="1">
            <a:spLocks/>
          </p:cNvSpPr>
          <p:nvPr/>
        </p:nvSpPr>
        <p:spPr>
          <a:xfrm>
            <a:off x="642256" y="139000"/>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Recruiting Events</a:t>
            </a:r>
          </a:p>
        </p:txBody>
      </p:sp>
      <p:sp>
        <p:nvSpPr>
          <p:cNvPr id="5" name="Slide Number Placeholder 1">
            <a:extLst>
              <a:ext uri="{FF2B5EF4-FFF2-40B4-BE49-F238E27FC236}">
                <a16:creationId xmlns:a16="http://schemas.microsoft.com/office/drawing/2014/main" id="{917E189B-2F95-43FB-9C02-3D2295DD2960}"/>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4291246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ABCE8B-4D9D-9ABB-5402-0E98720061C9}"/>
              </a:ext>
            </a:extLst>
          </p:cNvPr>
          <p:cNvSpPr>
            <a:spLocks noGrp="1"/>
          </p:cNvSpPr>
          <p:nvPr>
            <p:ph idx="4294967295"/>
          </p:nvPr>
        </p:nvSpPr>
        <p:spPr>
          <a:xfrm>
            <a:off x="559981" y="1761201"/>
            <a:ext cx="11231526" cy="4841617"/>
          </a:xfrm>
        </p:spPr>
        <p:txBody>
          <a:bodyPr>
            <a:normAutofit/>
          </a:bodyPr>
          <a:lstStyle/>
          <a:p>
            <a:pPr marL="457200" indent="-457200">
              <a:lnSpc>
                <a:spcPct val="100000"/>
              </a:lnSpc>
              <a:spcBef>
                <a:spcPts val="0"/>
              </a:spcBef>
              <a:spcAft>
                <a:spcPts val="1800"/>
              </a:spcAft>
              <a:buFont typeface="Wingdings" panose="05000000000000000000" pitchFamily="2" charset="2"/>
              <a:buChar char="Ø"/>
            </a:pPr>
            <a:r>
              <a:rPr lang="en-US" sz="2800" dirty="0"/>
              <a:t>Faculty can w</a:t>
            </a:r>
            <a:r>
              <a:rPr lang="en-US" sz="2800" dirty="0">
                <a:effectLst/>
                <a:ea typeface="Times New Roman" panose="02020603050405020304" pitchFamily="18" charset="0"/>
              </a:rPr>
              <a:t>ork with the appropriate dean to email, call, or write to potential students on the merits of an academic program. All deans and their admins have access to the Recruit system and can see a current list of active prospects.</a:t>
            </a:r>
          </a:p>
          <a:p>
            <a:pPr marL="457200" indent="-457200">
              <a:lnSpc>
                <a:spcPct val="100000"/>
              </a:lnSpc>
              <a:spcBef>
                <a:spcPts val="0"/>
              </a:spcBef>
              <a:spcAft>
                <a:spcPts val="0"/>
              </a:spcAft>
              <a:buFont typeface="Wingdings" panose="05000000000000000000" pitchFamily="2" charset="2"/>
              <a:buChar char="Ø"/>
            </a:pPr>
            <a:r>
              <a:rPr lang="en-US" sz="2800" dirty="0">
                <a:effectLst/>
                <a:ea typeface="Calibri" panose="020F0502020204030204" pitchFamily="34" charset="0"/>
              </a:rPr>
              <a:t>Staff can </a:t>
            </a:r>
            <a:r>
              <a:rPr lang="en-US" sz="2800" dirty="0">
                <a:ea typeface="Calibri" panose="020F0502020204030204" pitchFamily="34" charset="0"/>
              </a:rPr>
              <a:t>e</a:t>
            </a:r>
            <a:r>
              <a:rPr lang="en-US" sz="2800" dirty="0">
                <a:effectLst/>
                <a:ea typeface="Times New Roman" panose="02020603050405020304" pitchFamily="18" charset="0"/>
              </a:rPr>
              <a:t>nsure that the information on departmental and area websites is up-to-date and accurate. This not only helps prospective students/families, but admission staff as well, as this is a primary resource for us to find information quickly, before we call or email. And if your website is up to date, offer to help in another unit!</a:t>
            </a:r>
          </a:p>
          <a:p>
            <a:pPr>
              <a:spcBef>
                <a:spcPts val="0"/>
              </a:spcBef>
              <a:spcAft>
                <a:spcPts val="0"/>
              </a:spcAft>
              <a:buFont typeface="Courier New" panose="02070309020205020404" pitchFamily="49" charset="0"/>
              <a:buChar char="o"/>
            </a:pPr>
            <a:endParaRPr lang="en-US" sz="1100" dirty="0">
              <a:effectLst/>
              <a:latin typeface="Calibri" panose="020F0502020204030204" pitchFamily="34" charset="0"/>
              <a:ea typeface="Calibri" panose="020F0502020204030204" pitchFamily="34" charset="0"/>
            </a:endParaRPr>
          </a:p>
          <a:p>
            <a:pPr>
              <a:spcBef>
                <a:spcPts val="0"/>
              </a:spcBef>
              <a:spcAft>
                <a:spcPts val="0"/>
              </a:spcAft>
            </a:pPr>
            <a:endParaRPr lang="en-US" sz="1100" dirty="0">
              <a:effectLst/>
              <a:latin typeface="Calibri" panose="020F0502020204030204" pitchFamily="34" charset="0"/>
              <a:ea typeface="Calibri" panose="020F0502020204030204" pitchFamily="34" charset="0"/>
            </a:endParaRPr>
          </a:p>
          <a:p>
            <a:endParaRPr lang="en-US" dirty="0"/>
          </a:p>
        </p:txBody>
      </p:sp>
      <p:sp>
        <p:nvSpPr>
          <p:cNvPr id="4" name="Title 1">
            <a:extLst>
              <a:ext uri="{FF2B5EF4-FFF2-40B4-BE49-F238E27FC236}">
                <a16:creationId xmlns:a16="http://schemas.microsoft.com/office/drawing/2014/main" id="{7A90F169-8421-4B47-A81C-D12CC7F39A91}"/>
              </a:ext>
            </a:extLst>
          </p:cNvPr>
          <p:cNvSpPr txBox="1">
            <a:spLocks/>
          </p:cNvSpPr>
          <p:nvPr/>
        </p:nvSpPr>
        <p:spPr>
          <a:xfrm>
            <a:off x="642256" y="139000"/>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Outreach and Communication</a:t>
            </a:r>
          </a:p>
        </p:txBody>
      </p:sp>
      <p:sp>
        <p:nvSpPr>
          <p:cNvPr id="5" name="Slide Number Placeholder 1">
            <a:extLst>
              <a:ext uri="{FF2B5EF4-FFF2-40B4-BE49-F238E27FC236}">
                <a16:creationId xmlns:a16="http://schemas.microsoft.com/office/drawing/2014/main" id="{1B001596-EED1-47E2-9B1C-F6CB280395FC}"/>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2446716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89AF25-36C3-E804-3A35-E480CF331D26}"/>
              </a:ext>
            </a:extLst>
          </p:cNvPr>
          <p:cNvSpPr>
            <a:spLocks noGrp="1"/>
          </p:cNvSpPr>
          <p:nvPr>
            <p:ph idx="4294967295"/>
          </p:nvPr>
        </p:nvSpPr>
        <p:spPr>
          <a:xfrm>
            <a:off x="1066800" y="1503231"/>
            <a:ext cx="10058400" cy="3009900"/>
          </a:xfrm>
        </p:spPr>
        <p:txBody>
          <a:bodyPr>
            <a:normAutofit/>
          </a:bodyPr>
          <a:lstStyle/>
          <a:p>
            <a:pPr marL="0" indent="0" algn="ctr">
              <a:buNone/>
            </a:pPr>
            <a:r>
              <a:rPr lang="en-US" sz="4000" u="sng" dirty="0">
                <a:solidFill>
                  <a:srgbClr val="0563C1"/>
                </a:solidFill>
                <a:effectLst/>
                <a:latin typeface="Calibri" panose="020F0502020204030204" pitchFamily="34" charset="0"/>
                <a:ea typeface="Times New Roman" panose="02020603050405020304" pitchFamily="18" charset="0"/>
                <a:hlinkClick r:id="rId2"/>
              </a:rPr>
              <a:t>www.deltastate.edu/referastudent</a:t>
            </a:r>
            <a:r>
              <a:rPr lang="en-US" sz="4000" dirty="0">
                <a:effectLst/>
                <a:latin typeface="Calibri" panose="020F0502020204030204" pitchFamily="34" charset="0"/>
                <a:ea typeface="Times New Roman" panose="02020603050405020304" pitchFamily="18" charset="0"/>
              </a:rPr>
              <a:t> </a:t>
            </a:r>
          </a:p>
          <a:p>
            <a:pPr marL="0" indent="0" algn="ctr">
              <a:buNone/>
            </a:pPr>
            <a:endParaRPr lang="en-US" sz="4000" dirty="0">
              <a:latin typeface="Calibri" panose="020F0502020204030204" pitchFamily="34" charset="0"/>
            </a:endParaRPr>
          </a:p>
          <a:p>
            <a:pPr marL="0" indent="0" algn="ctr">
              <a:buNone/>
            </a:pPr>
            <a:endParaRPr lang="en-US" sz="4000" dirty="0"/>
          </a:p>
        </p:txBody>
      </p:sp>
      <p:pic>
        <p:nvPicPr>
          <p:cNvPr id="5" name="Picture 4">
            <a:extLst>
              <a:ext uri="{FF2B5EF4-FFF2-40B4-BE49-F238E27FC236}">
                <a16:creationId xmlns:a16="http://schemas.microsoft.com/office/drawing/2014/main" id="{757A388F-0726-78F4-21BF-021284AE7F6A}"/>
              </a:ext>
            </a:extLst>
          </p:cNvPr>
          <p:cNvPicPr>
            <a:picLocks noChangeAspect="1"/>
          </p:cNvPicPr>
          <p:nvPr/>
        </p:nvPicPr>
        <p:blipFill>
          <a:blip r:embed="rId3"/>
          <a:stretch>
            <a:fillRect/>
          </a:stretch>
        </p:blipFill>
        <p:spPr>
          <a:xfrm>
            <a:off x="2903645" y="2168262"/>
            <a:ext cx="6384710" cy="4689738"/>
          </a:xfrm>
          <a:prstGeom prst="rect">
            <a:avLst/>
          </a:prstGeom>
        </p:spPr>
      </p:pic>
      <p:sp>
        <p:nvSpPr>
          <p:cNvPr id="6" name="Title 1">
            <a:extLst>
              <a:ext uri="{FF2B5EF4-FFF2-40B4-BE49-F238E27FC236}">
                <a16:creationId xmlns:a16="http://schemas.microsoft.com/office/drawing/2014/main" id="{D149BA58-DA26-40BD-92F2-34C8AF8D4DD9}"/>
              </a:ext>
            </a:extLst>
          </p:cNvPr>
          <p:cNvSpPr txBox="1">
            <a:spLocks/>
          </p:cNvSpPr>
          <p:nvPr/>
        </p:nvSpPr>
        <p:spPr>
          <a:xfrm>
            <a:off x="642256" y="139000"/>
            <a:ext cx="10058400" cy="1019175"/>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400" b="1" dirty="0">
                <a:solidFill>
                  <a:schemeClr val="tx1"/>
                </a:solidFill>
                <a:latin typeface="+mn-lt"/>
              </a:rPr>
              <a:t>Referrals</a:t>
            </a:r>
          </a:p>
        </p:txBody>
      </p:sp>
      <p:sp>
        <p:nvSpPr>
          <p:cNvPr id="7" name="Slide Number Placeholder 1">
            <a:extLst>
              <a:ext uri="{FF2B5EF4-FFF2-40B4-BE49-F238E27FC236}">
                <a16:creationId xmlns:a16="http://schemas.microsoft.com/office/drawing/2014/main" id="{940150B4-72EB-4830-BFEA-512613B150B9}"/>
              </a:ext>
            </a:extLst>
          </p:cNvPr>
          <p:cNvSpPr>
            <a:spLocks noGrp="1"/>
          </p:cNvSpPr>
          <p:nvPr>
            <p:ph type="sldNum" sz="quarter" idx="12"/>
          </p:nvPr>
        </p:nvSpPr>
        <p:spPr>
          <a:xfrm>
            <a:off x="9256781" y="6356349"/>
            <a:ext cx="2842291" cy="36512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54DE5-C571-48E8-A5BC-B369434E2F44}" type="slidenum">
              <a:rPr kumimoji="0" lang="en-US" sz="1400" b="1" i="0" u="none" strike="noStrike" kern="1200" cap="none" spc="0" normalizeH="0" baseline="0" noProof="0" smtClean="0">
                <a:ln>
                  <a:noFill/>
                </a:ln>
                <a:solidFill>
                  <a:prstClr val="black"/>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400" b="1" i="0" u="none" strike="noStrike" kern="1200" cap="none" spc="0" normalizeH="0" baseline="0" noProof="0" dirty="0">
              <a:ln>
                <a:noFill/>
              </a:ln>
              <a:solidFill>
                <a:prstClr val="black"/>
              </a:solidFill>
              <a:effectLst/>
              <a:uLnTx/>
              <a:uFillTx/>
              <a:latin typeface="Century Gothic"/>
              <a:ea typeface="+mn-ea"/>
              <a:cs typeface="+mn-cs"/>
            </a:endParaRPr>
          </a:p>
        </p:txBody>
      </p:sp>
    </p:spTree>
    <p:extLst>
      <p:ext uri="{BB962C8B-B14F-4D97-AF65-F5344CB8AC3E}">
        <p14:creationId xmlns:p14="http://schemas.microsoft.com/office/powerpoint/2010/main" val="4076280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DBAE26-5E3D-4F17-B69B-BE9F8AABE46C}"/>
              </a:ext>
            </a:extLst>
          </p:cNvPr>
          <p:cNvSpPr>
            <a:spLocks noGrp="1"/>
          </p:cNvSpPr>
          <p:nvPr>
            <p:ph type="title"/>
          </p:nvPr>
        </p:nvSpPr>
        <p:spPr/>
        <p:txBody>
          <a:bodyPr/>
          <a:lstStyle/>
          <a:p>
            <a:pPr algn="ctr"/>
            <a:r>
              <a:rPr lang="en-US" dirty="0">
                <a:solidFill>
                  <a:srgbClr val="00843D"/>
                </a:solidFill>
                <a:latin typeface="Britannic Bold" panose="020B0903060703020204" pitchFamily="34" charset="0"/>
                <a:ea typeface="Batang" panose="02030600000101010101" pitchFamily="18" charset="-127"/>
              </a:rPr>
              <a:t>Q&amp;A</a:t>
            </a:r>
          </a:p>
        </p:txBody>
      </p:sp>
    </p:spTree>
    <p:extLst>
      <p:ext uri="{BB962C8B-B14F-4D97-AF65-F5344CB8AC3E}">
        <p14:creationId xmlns:p14="http://schemas.microsoft.com/office/powerpoint/2010/main" val="2141063720"/>
      </p:ext>
    </p:extLst>
  </p:cSld>
  <p:clrMapOvr>
    <a:masterClrMapping/>
  </p:clrMapOvr>
</p:sld>
</file>

<file path=ppt/theme/theme1.xml><?xml version="1.0" encoding="utf-8"?>
<a:theme xmlns:a="http://schemas.openxmlformats.org/drawingml/2006/main" name="Town Hall Presentation to campus">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own Hall Presentation to campus" id="{5AFBF760-D588-4322-8F42-CF68AEFA2938}" vid="{3470874E-13E7-4619-8171-13A64BA2CE32}"/>
    </a:ext>
  </a:ext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own Hall Presentation to campus, September 2023" id="{B15F9515-6023-45D0-86AF-56B472E5FFF8}" vid="{FF7CABC7-8204-4181-B3A5-5E1E3991EA3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96ff0bb-e726-4e9f-9be9-71340cd44649">
      <Terms xmlns="http://schemas.microsoft.com/office/infopath/2007/PartnerControls"/>
    </lcf76f155ced4ddcb4097134ff3c332f>
    <TaxCatchAll xmlns="99a4fdec-c8fc-4e45-9028-af2966559bc9"/>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40D1200ED13E444BDB0B8CB473DBFC8" ma:contentTypeVersion="13" ma:contentTypeDescription="Create a new document." ma:contentTypeScope="" ma:versionID="f4fd17241cc3c525d77976de6d5d6c25">
  <xsd:schema xmlns:xsd="http://www.w3.org/2001/XMLSchema" xmlns:xs="http://www.w3.org/2001/XMLSchema" xmlns:p="http://schemas.microsoft.com/office/2006/metadata/properties" xmlns:ns2="596ff0bb-e726-4e9f-9be9-71340cd44649" xmlns:ns3="99a4fdec-c8fc-4e45-9028-af2966559bc9" targetNamespace="http://schemas.microsoft.com/office/2006/metadata/properties" ma:root="true" ma:fieldsID="31b230f04a8348c9ed08a20810e42239" ns2:_="" ns3:_="">
    <xsd:import namespace="596ff0bb-e726-4e9f-9be9-71340cd44649"/>
    <xsd:import namespace="99a4fdec-c8fc-4e45-9028-af2966559bc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6ff0bb-e726-4e9f-9be9-71340cd446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ec0fbcf8-0bcd-4969-b2f0-8aed0e292d54"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9a4fdec-c8fc-4e45-9028-af2966559bc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c0428b5-53ca-4fb6-8160-256b8f2fc7bd}" ma:internalName="TaxCatchAll" ma:showField="CatchAllData" ma:web="99a4fdec-c8fc-4e45-9028-af2966559bc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A319E7-164B-45BA-A03F-94891C8E4A8A}">
  <ds:schemaRefs>
    <ds:schemaRef ds:uri="http://schemas.microsoft.com/sharepoint/v3/contenttype/forms"/>
  </ds:schemaRefs>
</ds:datastoreItem>
</file>

<file path=customXml/itemProps2.xml><?xml version="1.0" encoding="utf-8"?>
<ds:datastoreItem xmlns:ds="http://schemas.openxmlformats.org/officeDocument/2006/customXml" ds:itemID="{1D6D0CF7-2936-409A-A924-EACB931DAED4}">
  <ds:schemaRefs>
    <ds:schemaRef ds:uri="596ff0bb-e726-4e9f-9be9-71340cd44649"/>
    <ds:schemaRef ds:uri="99a4fdec-c8fc-4e45-9028-af2966559bc9"/>
    <ds:schemaRef ds:uri="http://purl.org/dc/elements/1.1/"/>
    <ds:schemaRef ds:uri="http://schemas.microsoft.com/office/2006/documentManagement/types"/>
    <ds:schemaRef ds:uri="http://purl.org/dc/terms/"/>
    <ds:schemaRef ds:uri="http://www.w3.org/XML/1998/namespace"/>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D1A4D58E-02DA-41D4-947A-0C020EFF2E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6ff0bb-e726-4e9f-9be9-71340cd44649"/>
    <ds:schemaRef ds:uri="99a4fdec-c8fc-4e45-9028-af2966559b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Town Hall Presentation to campus</Template>
  <TotalTime>954</TotalTime>
  <Words>573</Words>
  <Application>Microsoft Office PowerPoint</Application>
  <PresentationFormat>Widescreen</PresentationFormat>
  <Paragraphs>97</Paragraphs>
  <Slides>19</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19</vt:i4>
      </vt:variant>
    </vt:vector>
  </HeadingPairs>
  <TitlesOfParts>
    <vt:vector size="29" baseType="lpstr">
      <vt:lpstr>Britannic Bold</vt:lpstr>
      <vt:lpstr>Batang</vt:lpstr>
      <vt:lpstr>Century Gothic</vt:lpstr>
      <vt:lpstr>Times New Roman</vt:lpstr>
      <vt:lpstr>Calibri Light</vt:lpstr>
      <vt:lpstr>Wingdings</vt:lpstr>
      <vt:lpstr>Calibri</vt:lpstr>
      <vt:lpstr>Courier New</vt:lpstr>
      <vt:lpstr>Town Hall Presentation to campus</vt:lpstr>
      <vt:lpstr>Retrospect</vt:lpstr>
      <vt:lpstr>Town Hall</vt:lpstr>
      <vt:lpstr>updates</vt:lpstr>
      <vt:lpstr>PowerPoint Presentation</vt:lpstr>
      <vt:lpstr>PowerPoint Presentation</vt:lpstr>
      <vt:lpstr>PowerPoint Presentation</vt:lpstr>
      <vt:lpstr>What You Can Do (Part II)</vt:lpstr>
      <vt:lpstr>PowerPoint Presentation</vt:lpstr>
      <vt:lpstr>PowerPoint Presentation</vt:lpstr>
      <vt:lpstr>PowerPoint Presentation</vt:lpstr>
      <vt:lpstr>PowerPoint Presentation</vt:lpstr>
      <vt:lpstr>PowerPoint Presentation</vt:lpstr>
      <vt:lpstr>PowerPoint Presentation</vt:lpstr>
      <vt:lpstr>Action Items</vt:lpstr>
      <vt:lpstr>PowerPoint Presentation</vt:lpstr>
      <vt:lpstr>PowerPoint Presentation</vt:lpstr>
      <vt:lpstr>PowerPoint Presentation</vt:lpstr>
      <vt:lpstr>PowerPoint Presentation</vt:lpstr>
      <vt:lpstr>PowerPoint Presentation</vt:lpstr>
      <vt:lpstr>Q&amp;A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Hall</dc:title>
  <dc:creator>Michelle Roberts</dc:creator>
  <cp:lastModifiedBy>Claire G. Cole</cp:lastModifiedBy>
  <cp:revision>7</cp:revision>
  <dcterms:created xsi:type="dcterms:W3CDTF">2023-10-23T23:21:51Z</dcterms:created>
  <dcterms:modified xsi:type="dcterms:W3CDTF">2023-10-25T15:51:57Z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0x010100340D1200ED13E444BDB0B8CB473DBFC8</vt:lpwstr>
  </property>
</Properties>
</file>